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7" r:id="rId3"/>
    <p:sldId id="290" r:id="rId4"/>
    <p:sldId id="275" r:id="rId5"/>
    <p:sldId id="280" r:id="rId6"/>
    <p:sldId id="283" r:id="rId7"/>
    <p:sldId id="279" r:id="rId8"/>
    <p:sldId id="287" r:id="rId9"/>
    <p:sldId id="273" r:id="rId10"/>
    <p:sldId id="286" r:id="rId11"/>
    <p:sldId id="267" r:id="rId12"/>
    <p:sldId id="285" r:id="rId13"/>
    <p:sldId id="284" r:id="rId14"/>
    <p:sldId id="288" r:id="rId15"/>
    <p:sldId id="289" r:id="rId16"/>
    <p:sldId id="29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852" autoAdjust="0"/>
  </p:normalViewPr>
  <p:slideViewPr>
    <p:cSldViewPr snapToGrid="0">
      <p:cViewPr varScale="1">
        <p:scale>
          <a:sx n="42" d="100"/>
          <a:sy n="42" d="100"/>
        </p:scale>
        <p:origin x="1604"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D50B5-BA41-4898-9B7D-3D518AA3D2C4}" type="doc">
      <dgm:prSet loTypeId="urn:microsoft.com/office/officeart/2018/5/layout/IconLeafLabelList" loCatId="icon" qsTypeId="urn:microsoft.com/office/officeart/2005/8/quickstyle/simple1" qsCatId="simple" csTypeId="urn:microsoft.com/office/officeart/2005/8/colors/colorful4" csCatId="colorful" phldr="1"/>
      <dgm:spPr/>
      <dgm:t>
        <a:bodyPr/>
        <a:lstStyle/>
        <a:p>
          <a:endParaRPr lang="en-US"/>
        </a:p>
      </dgm:t>
    </dgm:pt>
    <dgm:pt modelId="{782568AD-F753-4D9A-8FE2-D6EF8B08C47F}">
      <dgm:prSet custT="1"/>
      <dgm:spPr/>
      <dgm:t>
        <a:bodyPr/>
        <a:lstStyle/>
        <a:p>
          <a:pPr algn="l">
            <a:lnSpc>
              <a:spcPct val="100000"/>
            </a:lnSpc>
            <a:defRPr cap="all"/>
          </a:pPr>
          <a:r>
            <a:rPr lang="en-US" sz="2000" b="0" dirty="0"/>
            <a:t>Routines are hard to follow</a:t>
          </a:r>
        </a:p>
      </dgm:t>
    </dgm:pt>
    <dgm:pt modelId="{00A3F434-2B97-4EC5-965A-5DA17F4418E7}" type="parTrans" cxnId="{0C6C72A0-E979-4161-AF8C-0EC63BE25C0D}">
      <dgm:prSet/>
      <dgm:spPr/>
      <dgm:t>
        <a:bodyPr/>
        <a:lstStyle/>
        <a:p>
          <a:endParaRPr lang="en-US"/>
        </a:p>
      </dgm:t>
    </dgm:pt>
    <dgm:pt modelId="{FB6ED662-0039-4F56-B87A-4F00D6BBB103}" type="sibTrans" cxnId="{0C6C72A0-E979-4161-AF8C-0EC63BE25C0D}">
      <dgm:prSet/>
      <dgm:spPr/>
      <dgm:t>
        <a:bodyPr/>
        <a:lstStyle/>
        <a:p>
          <a:endParaRPr lang="en-US"/>
        </a:p>
      </dgm:t>
    </dgm:pt>
    <dgm:pt modelId="{01C3821C-B97A-44CD-B0BF-266D295FA841}">
      <dgm:prSet custT="1"/>
      <dgm:spPr/>
      <dgm:t>
        <a:bodyPr/>
        <a:lstStyle/>
        <a:p>
          <a:pPr algn="l">
            <a:lnSpc>
              <a:spcPct val="100000"/>
            </a:lnSpc>
            <a:defRPr cap="all"/>
          </a:pPr>
          <a:r>
            <a:rPr lang="en-US" sz="2000" b="0" dirty="0"/>
            <a:t>and support often feels out of reach.</a:t>
          </a:r>
        </a:p>
      </dgm:t>
    </dgm:pt>
    <dgm:pt modelId="{A1CF2831-045E-46B9-B425-438E47C1E222}" type="parTrans" cxnId="{8BA84935-7376-4CE9-B325-AEF59B67AD17}">
      <dgm:prSet/>
      <dgm:spPr/>
      <dgm:t>
        <a:bodyPr/>
        <a:lstStyle/>
        <a:p>
          <a:endParaRPr lang="en-US"/>
        </a:p>
      </dgm:t>
    </dgm:pt>
    <dgm:pt modelId="{97D605C0-79BE-47EE-B188-F1E334E328C7}" type="sibTrans" cxnId="{8BA84935-7376-4CE9-B325-AEF59B67AD17}">
      <dgm:prSet/>
      <dgm:spPr/>
      <dgm:t>
        <a:bodyPr/>
        <a:lstStyle/>
        <a:p>
          <a:endParaRPr lang="en-US"/>
        </a:p>
      </dgm:t>
    </dgm:pt>
    <dgm:pt modelId="{E01476DD-1C89-4840-BE31-255EE74F5287}">
      <dgm:prSet custT="1"/>
      <dgm:spPr/>
      <dgm:t>
        <a:bodyPr/>
        <a:lstStyle/>
        <a:p>
          <a:pPr algn="l">
            <a:lnSpc>
              <a:spcPct val="100000"/>
            </a:lnSpc>
            <a:defRPr cap="all"/>
          </a:pPr>
          <a:r>
            <a:rPr lang="en-US" sz="2000" b="0" dirty="0"/>
            <a:t>Guidance is fragmented</a:t>
          </a:r>
        </a:p>
      </dgm:t>
    </dgm:pt>
    <dgm:pt modelId="{950CF0E0-98B4-420D-94EA-C8660238E492}" type="sibTrans" cxnId="{6A87F37E-761F-4936-BF3B-CE8014508165}">
      <dgm:prSet/>
      <dgm:spPr/>
      <dgm:t>
        <a:bodyPr/>
        <a:lstStyle/>
        <a:p>
          <a:endParaRPr lang="en-US"/>
        </a:p>
      </dgm:t>
    </dgm:pt>
    <dgm:pt modelId="{9BB83C68-992B-4EA0-A564-E18F0132E351}" type="parTrans" cxnId="{6A87F37E-761F-4936-BF3B-CE8014508165}">
      <dgm:prSet/>
      <dgm:spPr/>
      <dgm:t>
        <a:bodyPr/>
        <a:lstStyle/>
        <a:p>
          <a:endParaRPr lang="en-US"/>
        </a:p>
      </dgm:t>
    </dgm:pt>
    <dgm:pt modelId="{B07040B0-9726-4A6C-9DAB-052E22BE0F28}" type="pres">
      <dgm:prSet presAssocID="{A1ED50B5-BA41-4898-9B7D-3D518AA3D2C4}" presName="root" presStyleCnt="0">
        <dgm:presLayoutVars>
          <dgm:dir/>
          <dgm:resizeHandles val="exact"/>
        </dgm:presLayoutVars>
      </dgm:prSet>
      <dgm:spPr/>
    </dgm:pt>
    <dgm:pt modelId="{4416F257-02A5-4EDD-8F46-31A9C9973828}" type="pres">
      <dgm:prSet presAssocID="{E01476DD-1C89-4840-BE31-255EE74F5287}" presName="compNode" presStyleCnt="0"/>
      <dgm:spPr/>
    </dgm:pt>
    <dgm:pt modelId="{ED494580-92FE-4C7C-9AA5-22A2A91DE6D1}" type="pres">
      <dgm:prSet presAssocID="{E01476DD-1C89-4840-BE31-255EE74F5287}" presName="iconBgRect" presStyleLbl="bgShp" presStyleIdx="0" presStyleCnt="3" custLinFactNeighborX="-20955" custLinFactNeighborY="54663"/>
      <dgm:spPr>
        <a:prstGeom prst="round2DiagRect">
          <a:avLst>
            <a:gd name="adj1" fmla="val 29727"/>
            <a:gd name="adj2" fmla="val 0"/>
          </a:avLst>
        </a:prstGeom>
      </dgm:spPr>
    </dgm:pt>
    <dgm:pt modelId="{A2B38065-3566-4AB2-B1D4-DDF7793A698D}" type="pres">
      <dgm:prSet presAssocID="{E01476DD-1C89-4840-BE31-255EE74F5287}" presName="iconRect" presStyleLbl="node1" presStyleIdx="0" presStyleCnt="3" custLinFactNeighborX="-41357" custLinFactNeighborY="9250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utline"/>
        </a:ext>
      </dgm:extLst>
    </dgm:pt>
    <dgm:pt modelId="{456BCE11-89D7-4F23-BE71-4AA550922DBF}" type="pres">
      <dgm:prSet presAssocID="{E01476DD-1C89-4840-BE31-255EE74F5287}" presName="spaceRect" presStyleCnt="0"/>
      <dgm:spPr/>
    </dgm:pt>
    <dgm:pt modelId="{2802BCA4-3439-495B-829D-570EFEC1F8E4}" type="pres">
      <dgm:prSet presAssocID="{E01476DD-1C89-4840-BE31-255EE74F5287}" presName="textRect" presStyleLbl="revTx" presStyleIdx="0" presStyleCnt="3" custScaleX="141195" custScaleY="101771" custLinFactX="7462" custLinFactY="-13128" custLinFactNeighborX="100000" custLinFactNeighborY="-100000">
        <dgm:presLayoutVars>
          <dgm:chMax val="1"/>
          <dgm:chPref val="1"/>
        </dgm:presLayoutVars>
      </dgm:prSet>
      <dgm:spPr/>
    </dgm:pt>
    <dgm:pt modelId="{18739D3D-3BEC-422E-A448-B953EA9607A6}" type="pres">
      <dgm:prSet presAssocID="{950CF0E0-98B4-420D-94EA-C8660238E492}" presName="sibTrans" presStyleCnt="0"/>
      <dgm:spPr/>
    </dgm:pt>
    <dgm:pt modelId="{F5AA65F0-C531-4444-80FA-17A0B21332D1}" type="pres">
      <dgm:prSet presAssocID="{782568AD-F753-4D9A-8FE2-D6EF8B08C47F}" presName="compNode" presStyleCnt="0"/>
      <dgm:spPr/>
    </dgm:pt>
    <dgm:pt modelId="{8047C1AE-0509-470A-97BE-83429AB84D24}" type="pres">
      <dgm:prSet presAssocID="{782568AD-F753-4D9A-8FE2-D6EF8B08C47F}" presName="iconBgRect" presStyleLbl="bgShp" presStyleIdx="1" presStyleCnt="3" custLinFactX="-100000" custLinFactY="90698" custLinFactNeighborX="-192670" custLinFactNeighborY="100000"/>
      <dgm:spPr>
        <a:prstGeom prst="round2DiagRect">
          <a:avLst>
            <a:gd name="adj1" fmla="val 29727"/>
            <a:gd name="adj2" fmla="val 0"/>
          </a:avLst>
        </a:prstGeom>
      </dgm:spPr>
    </dgm:pt>
    <dgm:pt modelId="{8887E73F-D42F-4ACB-9A8B-91668F014B16}" type="pres">
      <dgm:prSet presAssocID="{782568AD-F753-4D9A-8FE2-D6EF8B08C47F}" presName="iconRect" presStyleLbl="node1" presStyleIdx="1" presStyleCnt="3" custLinFactX="-212969" custLinFactY="128987" custLinFactNeighborX="-300000" custLinFactNeighborY="20000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st with solid fill"/>
        </a:ext>
      </dgm:extLst>
    </dgm:pt>
    <dgm:pt modelId="{B6CDB22E-7BE1-42B6-9699-00AA28A8A373}" type="pres">
      <dgm:prSet presAssocID="{782568AD-F753-4D9A-8FE2-D6EF8B08C47F}" presName="spaceRect" presStyleCnt="0"/>
      <dgm:spPr/>
    </dgm:pt>
    <dgm:pt modelId="{65BE55B4-F47C-4C76-8D8F-33AB12FCC115}" type="pres">
      <dgm:prSet presAssocID="{782568AD-F753-4D9A-8FE2-D6EF8B08C47F}" presName="textRect" presStyleLbl="revTx" presStyleIdx="1" presStyleCnt="3" custScaleX="156908" custScaleY="114939" custLinFactNeighborX="-49000" custLinFactNeighborY="94779">
        <dgm:presLayoutVars>
          <dgm:chMax val="1"/>
          <dgm:chPref val="1"/>
        </dgm:presLayoutVars>
      </dgm:prSet>
      <dgm:spPr/>
    </dgm:pt>
    <dgm:pt modelId="{0252F833-6DA4-4793-BB2B-1ACBC433AC5C}" type="pres">
      <dgm:prSet presAssocID="{FB6ED662-0039-4F56-B87A-4F00D6BBB103}" presName="sibTrans" presStyleCnt="0"/>
      <dgm:spPr/>
    </dgm:pt>
    <dgm:pt modelId="{A47DB5CE-9900-4576-8EBC-90EFACF0F5F3}" type="pres">
      <dgm:prSet presAssocID="{01C3821C-B97A-44CD-B0BF-266D295FA841}" presName="compNode" presStyleCnt="0"/>
      <dgm:spPr/>
    </dgm:pt>
    <dgm:pt modelId="{A2BF4DF4-88CA-4BB1-A1D7-660F02AB0C11}" type="pres">
      <dgm:prSet presAssocID="{01C3821C-B97A-44CD-B0BF-266D295FA841}" presName="iconBgRect" presStyleLbl="bgShp" presStyleIdx="2" presStyleCnt="3" custLinFactX="-69352" custLinFactNeighborX="-100000" custLinFactNeighborY="80272"/>
      <dgm:spPr>
        <a:prstGeom prst="round2DiagRect">
          <a:avLst>
            <a:gd name="adj1" fmla="val 29727"/>
            <a:gd name="adj2" fmla="val 0"/>
          </a:avLst>
        </a:prstGeom>
      </dgm:spPr>
    </dgm:pt>
    <dgm:pt modelId="{C86FF07B-3F29-4F33-A96D-4B1128B017A7}" type="pres">
      <dgm:prSet presAssocID="{01C3821C-B97A-44CD-B0BF-266D295FA841}" presName="iconRect" presStyleLbl="node1" presStyleIdx="2" presStyleCnt="3" custLinFactX="-100000" custLinFactY="42750" custLinFactNeighborX="-198044"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l center"/>
        </a:ext>
      </dgm:extLst>
    </dgm:pt>
    <dgm:pt modelId="{70480722-E5B9-4151-B75D-6703B6344E23}" type="pres">
      <dgm:prSet presAssocID="{01C3821C-B97A-44CD-B0BF-266D295FA841}" presName="spaceRect" presStyleCnt="0"/>
      <dgm:spPr/>
    </dgm:pt>
    <dgm:pt modelId="{BC93424A-BA6F-46DE-9493-AF839377585B}" type="pres">
      <dgm:prSet presAssocID="{01C3821C-B97A-44CD-B0BF-266D295FA841}" presName="textRect" presStyleLbl="revTx" presStyleIdx="2" presStyleCnt="3" custScaleX="175928" custScaleY="102859" custLinFactNeighborX="38877" custLinFactNeighborY="-54520">
        <dgm:presLayoutVars>
          <dgm:chMax val="1"/>
          <dgm:chPref val="1"/>
        </dgm:presLayoutVars>
      </dgm:prSet>
      <dgm:spPr/>
    </dgm:pt>
  </dgm:ptLst>
  <dgm:cxnLst>
    <dgm:cxn modelId="{8BA84935-7376-4CE9-B325-AEF59B67AD17}" srcId="{A1ED50B5-BA41-4898-9B7D-3D518AA3D2C4}" destId="{01C3821C-B97A-44CD-B0BF-266D295FA841}" srcOrd="2" destOrd="0" parTransId="{A1CF2831-045E-46B9-B425-438E47C1E222}" sibTransId="{97D605C0-79BE-47EE-B188-F1E334E328C7}"/>
    <dgm:cxn modelId="{585BDF36-BB0D-4111-987C-F27D45896385}" type="presOf" srcId="{E01476DD-1C89-4840-BE31-255EE74F5287}" destId="{2802BCA4-3439-495B-829D-570EFEC1F8E4}" srcOrd="0" destOrd="0" presId="urn:microsoft.com/office/officeart/2018/5/layout/IconLeafLabelList"/>
    <dgm:cxn modelId="{05746C61-5401-4F5C-9A73-D126BB1F564A}" type="presOf" srcId="{782568AD-F753-4D9A-8FE2-D6EF8B08C47F}" destId="{65BE55B4-F47C-4C76-8D8F-33AB12FCC115}" srcOrd="0" destOrd="0" presId="urn:microsoft.com/office/officeart/2018/5/layout/IconLeafLabelList"/>
    <dgm:cxn modelId="{6A87F37E-761F-4936-BF3B-CE8014508165}" srcId="{A1ED50B5-BA41-4898-9B7D-3D518AA3D2C4}" destId="{E01476DD-1C89-4840-BE31-255EE74F5287}" srcOrd="0" destOrd="0" parTransId="{9BB83C68-992B-4EA0-A564-E18F0132E351}" sibTransId="{950CF0E0-98B4-420D-94EA-C8660238E492}"/>
    <dgm:cxn modelId="{556DCA7F-E770-4305-8902-53368D3FCCF0}" type="presOf" srcId="{A1ED50B5-BA41-4898-9B7D-3D518AA3D2C4}" destId="{B07040B0-9726-4A6C-9DAB-052E22BE0F28}" srcOrd="0" destOrd="0" presId="urn:microsoft.com/office/officeart/2018/5/layout/IconLeafLabelList"/>
    <dgm:cxn modelId="{81824C8A-A269-44CB-AD63-412350C6DB47}" type="presOf" srcId="{01C3821C-B97A-44CD-B0BF-266D295FA841}" destId="{BC93424A-BA6F-46DE-9493-AF839377585B}" srcOrd="0" destOrd="0" presId="urn:microsoft.com/office/officeart/2018/5/layout/IconLeafLabelList"/>
    <dgm:cxn modelId="{0C6C72A0-E979-4161-AF8C-0EC63BE25C0D}" srcId="{A1ED50B5-BA41-4898-9B7D-3D518AA3D2C4}" destId="{782568AD-F753-4D9A-8FE2-D6EF8B08C47F}" srcOrd="1" destOrd="0" parTransId="{00A3F434-2B97-4EC5-965A-5DA17F4418E7}" sibTransId="{FB6ED662-0039-4F56-B87A-4F00D6BBB103}"/>
    <dgm:cxn modelId="{ABBF8676-E5D0-4C34-AAD2-21A949C8ED4C}" type="presParOf" srcId="{B07040B0-9726-4A6C-9DAB-052E22BE0F28}" destId="{4416F257-02A5-4EDD-8F46-31A9C9973828}" srcOrd="0" destOrd="0" presId="urn:microsoft.com/office/officeart/2018/5/layout/IconLeafLabelList"/>
    <dgm:cxn modelId="{C3E900D3-280B-4F6E-98C7-F162298523D9}" type="presParOf" srcId="{4416F257-02A5-4EDD-8F46-31A9C9973828}" destId="{ED494580-92FE-4C7C-9AA5-22A2A91DE6D1}" srcOrd="0" destOrd="0" presId="urn:microsoft.com/office/officeart/2018/5/layout/IconLeafLabelList"/>
    <dgm:cxn modelId="{79E31752-AB10-4A5C-9560-8D9B7DA16888}" type="presParOf" srcId="{4416F257-02A5-4EDD-8F46-31A9C9973828}" destId="{A2B38065-3566-4AB2-B1D4-DDF7793A698D}" srcOrd="1" destOrd="0" presId="urn:microsoft.com/office/officeart/2018/5/layout/IconLeafLabelList"/>
    <dgm:cxn modelId="{6FAB6CFC-6916-415C-A336-9A5A0B1E9DBF}" type="presParOf" srcId="{4416F257-02A5-4EDD-8F46-31A9C9973828}" destId="{456BCE11-89D7-4F23-BE71-4AA550922DBF}" srcOrd="2" destOrd="0" presId="urn:microsoft.com/office/officeart/2018/5/layout/IconLeafLabelList"/>
    <dgm:cxn modelId="{459CEAC9-8053-43D9-9487-5FCB993E0D36}" type="presParOf" srcId="{4416F257-02A5-4EDD-8F46-31A9C9973828}" destId="{2802BCA4-3439-495B-829D-570EFEC1F8E4}" srcOrd="3" destOrd="0" presId="urn:microsoft.com/office/officeart/2018/5/layout/IconLeafLabelList"/>
    <dgm:cxn modelId="{BAA6DF12-71AD-4360-90A8-AB2E1807BA51}" type="presParOf" srcId="{B07040B0-9726-4A6C-9DAB-052E22BE0F28}" destId="{18739D3D-3BEC-422E-A448-B953EA9607A6}" srcOrd="1" destOrd="0" presId="urn:microsoft.com/office/officeart/2018/5/layout/IconLeafLabelList"/>
    <dgm:cxn modelId="{32D54D61-BC2F-4318-A259-84EBD297FF19}" type="presParOf" srcId="{B07040B0-9726-4A6C-9DAB-052E22BE0F28}" destId="{F5AA65F0-C531-4444-80FA-17A0B21332D1}" srcOrd="2" destOrd="0" presId="urn:microsoft.com/office/officeart/2018/5/layout/IconLeafLabelList"/>
    <dgm:cxn modelId="{B34A154A-081A-4E1D-BCAA-27CF7F6D5BD8}" type="presParOf" srcId="{F5AA65F0-C531-4444-80FA-17A0B21332D1}" destId="{8047C1AE-0509-470A-97BE-83429AB84D24}" srcOrd="0" destOrd="0" presId="urn:microsoft.com/office/officeart/2018/5/layout/IconLeafLabelList"/>
    <dgm:cxn modelId="{49C2C4DD-6FEE-4CD8-8CFF-D46C16C1A26A}" type="presParOf" srcId="{F5AA65F0-C531-4444-80FA-17A0B21332D1}" destId="{8887E73F-D42F-4ACB-9A8B-91668F014B16}" srcOrd="1" destOrd="0" presId="urn:microsoft.com/office/officeart/2018/5/layout/IconLeafLabelList"/>
    <dgm:cxn modelId="{45B32504-1120-4ACA-B1E8-C914D98C6CF2}" type="presParOf" srcId="{F5AA65F0-C531-4444-80FA-17A0B21332D1}" destId="{B6CDB22E-7BE1-42B6-9699-00AA28A8A373}" srcOrd="2" destOrd="0" presId="urn:microsoft.com/office/officeart/2018/5/layout/IconLeafLabelList"/>
    <dgm:cxn modelId="{3E64608A-F80E-4990-9D44-94CD464AEF0F}" type="presParOf" srcId="{F5AA65F0-C531-4444-80FA-17A0B21332D1}" destId="{65BE55B4-F47C-4C76-8D8F-33AB12FCC115}" srcOrd="3" destOrd="0" presId="urn:microsoft.com/office/officeart/2018/5/layout/IconLeafLabelList"/>
    <dgm:cxn modelId="{2A6D32AC-2991-4500-AED7-5C0A7233EAF3}" type="presParOf" srcId="{B07040B0-9726-4A6C-9DAB-052E22BE0F28}" destId="{0252F833-6DA4-4793-BB2B-1ACBC433AC5C}" srcOrd="3" destOrd="0" presId="urn:microsoft.com/office/officeart/2018/5/layout/IconLeafLabelList"/>
    <dgm:cxn modelId="{3403B2CA-586D-4321-8ECA-6313E21EC83A}" type="presParOf" srcId="{B07040B0-9726-4A6C-9DAB-052E22BE0F28}" destId="{A47DB5CE-9900-4576-8EBC-90EFACF0F5F3}" srcOrd="4" destOrd="0" presId="urn:microsoft.com/office/officeart/2018/5/layout/IconLeafLabelList"/>
    <dgm:cxn modelId="{AB57626D-D73E-492E-8510-D5766EC4B28D}" type="presParOf" srcId="{A47DB5CE-9900-4576-8EBC-90EFACF0F5F3}" destId="{A2BF4DF4-88CA-4BB1-A1D7-660F02AB0C11}" srcOrd="0" destOrd="0" presId="urn:microsoft.com/office/officeart/2018/5/layout/IconLeafLabelList"/>
    <dgm:cxn modelId="{0C0A4DB0-0FA3-42F2-A7E0-06F6040C2BAA}" type="presParOf" srcId="{A47DB5CE-9900-4576-8EBC-90EFACF0F5F3}" destId="{C86FF07B-3F29-4F33-A96D-4B1128B017A7}" srcOrd="1" destOrd="0" presId="urn:microsoft.com/office/officeart/2018/5/layout/IconLeafLabelList"/>
    <dgm:cxn modelId="{010DEFBA-3C08-40DD-A81B-C0E4374695FA}" type="presParOf" srcId="{A47DB5CE-9900-4576-8EBC-90EFACF0F5F3}" destId="{70480722-E5B9-4151-B75D-6703B6344E23}" srcOrd="2" destOrd="0" presId="urn:microsoft.com/office/officeart/2018/5/layout/IconLeafLabelList"/>
    <dgm:cxn modelId="{F8937C36-213A-41B8-827D-CD6AD7B0699B}" type="presParOf" srcId="{A47DB5CE-9900-4576-8EBC-90EFACF0F5F3}" destId="{BC93424A-BA6F-46DE-9493-AF839377585B}" srcOrd="3" destOrd="0" presId="urn:microsoft.com/office/officeart/2018/5/layout/IconLeaf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4580-92FE-4C7C-9AA5-22A2A91DE6D1}">
      <dsp:nvSpPr>
        <dsp:cNvPr id="0" name=""/>
        <dsp:cNvSpPr/>
      </dsp:nvSpPr>
      <dsp:spPr>
        <a:xfrm>
          <a:off x="479841" y="572485"/>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38065-3566-4AB2-B1D4-DDF7793A698D}">
      <dsp:nvSpPr>
        <dsp:cNvPr id="0" name=""/>
        <dsp:cNvSpPr/>
      </dsp:nvSpPr>
      <dsp:spPr>
        <a:xfrm>
          <a:off x="655153" y="759039"/>
          <a:ext cx="542636" cy="54263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2BCA4-3439-495B-829D-570EFEC1F8E4}">
      <dsp:nvSpPr>
        <dsp:cNvPr id="0" name=""/>
        <dsp:cNvSpPr/>
      </dsp:nvSpPr>
      <dsp:spPr>
        <a:xfrm>
          <a:off x="1722433" y="543885"/>
          <a:ext cx="2189074" cy="671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Guidance is fragmented</a:t>
          </a:r>
        </a:p>
      </dsp:txBody>
      <dsp:txXfrm>
        <a:off x="1722433" y="543885"/>
        <a:ext cx="2189074" cy="671201"/>
      </dsp:txXfrm>
    </dsp:sp>
    <dsp:sp modelId="{8047C1AE-0509-470A-97BE-83429AB84D24}">
      <dsp:nvSpPr>
        <dsp:cNvPr id="0" name=""/>
        <dsp:cNvSpPr/>
      </dsp:nvSpPr>
      <dsp:spPr>
        <a:xfrm>
          <a:off x="492327" y="1837309"/>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87E73F-D42F-4ACB-9A8B-91668F014B16}">
      <dsp:nvSpPr>
        <dsp:cNvPr id="0" name=""/>
        <dsp:cNvSpPr/>
      </dsp:nvSpPr>
      <dsp:spPr>
        <a:xfrm>
          <a:off x="678212" y="2020560"/>
          <a:ext cx="542636" cy="54263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E55B4-F47C-4C76-8D8F-33AB12FCC115}">
      <dsp:nvSpPr>
        <dsp:cNvPr id="0" name=""/>
        <dsp:cNvSpPr/>
      </dsp:nvSpPr>
      <dsp:spPr>
        <a:xfrm>
          <a:off x="1757053" y="1849943"/>
          <a:ext cx="2432686" cy="758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Routines are hard to follow</a:t>
          </a:r>
        </a:p>
      </dsp:txBody>
      <dsp:txXfrm>
        <a:off x="1757053" y="1849943"/>
        <a:ext cx="2432686" cy="758047"/>
      </dsp:txXfrm>
    </dsp:sp>
    <dsp:sp modelId="{A2BF4DF4-88CA-4BB1-A1D7-660F02AB0C11}">
      <dsp:nvSpPr>
        <dsp:cNvPr id="0" name=""/>
        <dsp:cNvSpPr/>
      </dsp:nvSpPr>
      <dsp:spPr>
        <a:xfrm>
          <a:off x="428396" y="3129663"/>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F07B-3F29-4F33-A96D-4B1128B017A7}">
      <dsp:nvSpPr>
        <dsp:cNvPr id="0" name=""/>
        <dsp:cNvSpPr/>
      </dsp:nvSpPr>
      <dsp:spPr>
        <a:xfrm>
          <a:off x="614277" y="3346665"/>
          <a:ext cx="542636" cy="5426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3424A-BA6F-46DE-9493-AF839377585B}">
      <dsp:nvSpPr>
        <dsp:cNvPr id="0" name=""/>
        <dsp:cNvSpPr/>
      </dsp:nvSpPr>
      <dsp:spPr>
        <a:xfrm>
          <a:off x="1741852" y="3241813"/>
          <a:ext cx="2727571" cy="678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and support often feels out of reach.</a:t>
          </a:r>
        </a:p>
      </dsp:txBody>
      <dsp:txXfrm>
        <a:off x="1741852" y="3241813"/>
        <a:ext cx="2727571" cy="67837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A0A18-932D-47C2-B35C-99286E59AD2A}" type="datetimeFigureOut">
              <a:rPr lang="en-US" smtClean="0"/>
              <a:t>10/23/2025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FFC44-DC90-4EAA-A1F1-33F8C6684C39}" type="slidenum">
              <a:rPr lang="en-US" smtClean="0"/>
              <a:t>‹#›</a:t>
            </a:fld>
            <a:endParaRPr lang="en-US"/>
          </a:p>
        </p:txBody>
      </p:sp>
    </p:spTree>
    <p:extLst>
      <p:ext uri="{BB962C8B-B14F-4D97-AF65-F5344CB8AC3E}">
        <p14:creationId xmlns:p14="http://schemas.microsoft.com/office/powerpoint/2010/main" val="42499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1</a:t>
            </a:fld>
            <a:endParaRPr lang="en-US"/>
          </a:p>
        </p:txBody>
      </p:sp>
    </p:spTree>
    <p:extLst>
      <p:ext uri="{BB962C8B-B14F-4D97-AF65-F5344CB8AC3E}">
        <p14:creationId xmlns:p14="http://schemas.microsoft.com/office/powerpoint/2010/main" val="2676339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Need to zoom in every part of the dashboard when we are talking about it in the voice over </a:t>
            </a:r>
          </a:p>
          <a:p>
            <a:endParaRPr lang="en-US" dirty="0"/>
          </a:p>
          <a:p>
            <a:r>
              <a:rPr lang="en-US" dirty="0"/>
              <a:t>Voice over: With </a:t>
            </a:r>
            <a:r>
              <a:rPr lang="en-US" b="1" dirty="0"/>
              <a:t>Genex</a:t>
            </a:r>
            <a:r>
              <a:rPr lang="en-US" dirty="0"/>
              <a:t>, families gain access to a </a:t>
            </a:r>
            <a:r>
              <a:rPr lang="en-US" b="1" dirty="0"/>
              <a:t>free, intelligent dashboard</a:t>
            </a:r>
            <a:r>
              <a:rPr lang="en-US" dirty="0"/>
              <a:t> that brings all the medical and scientific information about their child’s condition into one trusted place. Instead of searching endlessly on Google, ChatGPT, or asking friends and relatives, </a:t>
            </a:r>
            <a:r>
              <a:rPr lang="en-US" b="1" dirty="0"/>
              <a:t>Emma’s parents</a:t>
            </a:r>
            <a:r>
              <a:rPr lang="en-US" dirty="0"/>
              <a:t> can now find everything about </a:t>
            </a:r>
            <a:r>
              <a:rPr lang="en-US" b="1" dirty="0"/>
              <a:t>Down syndrome</a:t>
            </a:r>
            <a:r>
              <a:rPr lang="en-US" dirty="0"/>
              <a:t> — from therapies to research — in one clear, reliable hub.</a:t>
            </a:r>
          </a:p>
          <a:p>
            <a:r>
              <a:rPr lang="en-US" dirty="0"/>
              <a:t>The dashboard offers </a:t>
            </a:r>
            <a:r>
              <a:rPr lang="en-US" b="1" dirty="0"/>
              <a:t>search and condition cards</a:t>
            </a:r>
            <a:r>
              <a:rPr lang="en-US" dirty="0"/>
              <a:t> with verified sources and confidence levels, </a:t>
            </a:r>
            <a:r>
              <a:rPr lang="en-US" b="1" dirty="0"/>
              <a:t>at-a-glance visuals</a:t>
            </a:r>
            <a:r>
              <a:rPr lang="en-US" dirty="0"/>
              <a:t> for easy understanding, and a </a:t>
            </a:r>
            <a:r>
              <a:rPr lang="en-US" b="1" dirty="0"/>
              <a:t>research lens</a:t>
            </a:r>
            <a:r>
              <a:rPr lang="en-US" dirty="0"/>
              <a:t> highlighting leading centers and top clinicians.</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11</a:t>
            </a:fld>
            <a:endParaRPr lang="en-US"/>
          </a:p>
        </p:txBody>
      </p:sp>
    </p:spTree>
    <p:extLst>
      <p:ext uri="{BB962C8B-B14F-4D97-AF65-F5344CB8AC3E}">
        <p14:creationId xmlns:p14="http://schemas.microsoft.com/office/powerpoint/2010/main" val="3759572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over: Using the </a:t>
            </a:r>
            <a:r>
              <a:rPr lang="en-US" b="1" dirty="0"/>
              <a:t>Genex Dashboard</a:t>
            </a:r>
            <a:r>
              <a:rPr lang="en-US" dirty="0"/>
              <a:t>, families understand their child’s situation more clearly and know what to ask during medical appointments.</a:t>
            </a:r>
          </a:p>
          <a:p>
            <a:r>
              <a:rPr lang="en-US" dirty="0"/>
              <a:t>They can even discover </a:t>
            </a:r>
            <a:r>
              <a:rPr lang="en-US" b="1" dirty="0"/>
              <a:t>where to go for expert opinions or the latest clinical trials.</a:t>
            </a:r>
            <a:endParaRPr lang="en-US" dirty="0"/>
          </a:p>
          <a:p>
            <a:r>
              <a:rPr lang="en-US" dirty="0"/>
              <a:t>Clinicians can </a:t>
            </a:r>
            <a:r>
              <a:rPr lang="en-US" b="1" dirty="0"/>
              <a:t>provide feedback, refine recommendations, and stay connected</a:t>
            </a:r>
            <a:r>
              <a:rPr lang="en-US" dirty="0"/>
              <a:t> — making care collaborative and continuous.</a:t>
            </a:r>
          </a:p>
          <a:p>
            <a:r>
              <a:rPr lang="en-US" dirty="0"/>
              <a:t>And for families facing </a:t>
            </a:r>
            <a:r>
              <a:rPr lang="en-US" b="1" dirty="0"/>
              <a:t>rare genetic or neurological conditions</a:t>
            </a:r>
            <a:r>
              <a:rPr lang="en-US" dirty="0"/>
              <a:t>, where reliable information is scattered, </a:t>
            </a:r>
            <a:r>
              <a:rPr lang="en-US" b="1" dirty="0"/>
              <a:t>Genex brings everything together — simply, securely, and in one place.</a:t>
            </a:r>
            <a:endParaRPr lang="en-US" dirty="0"/>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12</a:t>
            </a:fld>
            <a:endParaRPr lang="en-US"/>
          </a:p>
        </p:txBody>
      </p:sp>
    </p:spTree>
    <p:extLst>
      <p:ext uri="{BB962C8B-B14F-4D97-AF65-F5344CB8AC3E}">
        <p14:creationId xmlns:p14="http://schemas.microsoft.com/office/powerpoint/2010/main" val="44704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B179-B95E-94A1-1E33-74C697B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DD93-0132-7D03-8E6B-37A85D525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B64AF-003D-94D0-285C-AAA34D6AEF95}"/>
              </a:ext>
            </a:extLst>
          </p:cNvPr>
          <p:cNvSpPr>
            <a:spLocks noGrp="1"/>
          </p:cNvSpPr>
          <p:nvPr>
            <p:ph type="body" idx="1"/>
          </p:nvPr>
        </p:nvSpPr>
        <p:spPr/>
        <p:txBody>
          <a:bodyPr/>
          <a:lstStyle/>
          <a:p>
            <a:r>
              <a:rPr lang="en-US" dirty="0"/>
              <a:t>Plot: The video plays and voice go over the voice over at the same time.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For Emma and millions of children like her, Genex turns uncertainty into confidence, and diagnosis into daily progress.</a:t>
            </a:r>
            <a:br>
              <a:rPr lang="en-US" dirty="0"/>
            </a:br>
            <a:r>
              <a:rPr lang="en-US" dirty="0"/>
              <a:t>With Genex — families don’t just manage care, they live it with clarity, joy, and support.</a:t>
            </a:r>
          </a:p>
        </p:txBody>
      </p:sp>
      <p:sp>
        <p:nvSpPr>
          <p:cNvPr id="4" name="Slide Number Placeholder 3">
            <a:extLst>
              <a:ext uri="{FF2B5EF4-FFF2-40B4-BE49-F238E27FC236}">
                <a16:creationId xmlns:a16="http://schemas.microsoft.com/office/drawing/2014/main" id="{2D528446-6C47-EFC0-0071-8A6FC54A3529}"/>
              </a:ext>
            </a:extLst>
          </p:cNvPr>
          <p:cNvSpPr>
            <a:spLocks noGrp="1"/>
          </p:cNvSpPr>
          <p:nvPr>
            <p:ph type="sldNum" sz="quarter" idx="5"/>
          </p:nvPr>
        </p:nvSpPr>
        <p:spPr/>
        <p:txBody>
          <a:bodyPr/>
          <a:lstStyle/>
          <a:p>
            <a:fld id="{CA1FFC44-DC90-4EAA-A1F1-33F8C6684C39}" type="slidenum">
              <a:rPr lang="en-US" smtClean="0"/>
              <a:t>13</a:t>
            </a:fld>
            <a:endParaRPr lang="en-US"/>
          </a:p>
        </p:txBody>
      </p:sp>
    </p:spTree>
    <p:extLst>
      <p:ext uri="{BB962C8B-B14F-4D97-AF65-F5344CB8AC3E}">
        <p14:creationId xmlns:p14="http://schemas.microsoft.com/office/powerpoint/2010/main" val="664790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8D1B1-CEF7-24E4-5DFE-414A32C574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A48E1-BC20-6DFD-50CA-25C7F09A4F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A57D7-5156-496D-B25F-836D6B6CC017}"/>
              </a:ext>
            </a:extLst>
          </p:cNvPr>
          <p:cNvSpPr>
            <a:spLocks noGrp="1"/>
          </p:cNvSpPr>
          <p:nvPr>
            <p:ph type="body" idx="1"/>
          </p:nvPr>
        </p:nvSpPr>
        <p:spPr/>
        <p:txBody>
          <a:bodyPr/>
          <a:lstStyle/>
          <a:p>
            <a:r>
              <a:rPr lang="en-US" dirty="0"/>
              <a:t>Plot: The text come one word at a time, and then Genex logo appears. </a:t>
            </a:r>
          </a:p>
          <a:p>
            <a:r>
              <a:rPr lang="en-US" dirty="0"/>
              <a:t>Voice over: Genex, Genetics made practical. </a:t>
            </a:r>
          </a:p>
        </p:txBody>
      </p:sp>
      <p:sp>
        <p:nvSpPr>
          <p:cNvPr id="4" name="Slide Number Placeholder 3">
            <a:extLst>
              <a:ext uri="{FF2B5EF4-FFF2-40B4-BE49-F238E27FC236}">
                <a16:creationId xmlns:a16="http://schemas.microsoft.com/office/drawing/2014/main" id="{97582C30-10A5-69E9-AF76-77DF89BAB5D0}"/>
              </a:ext>
            </a:extLst>
          </p:cNvPr>
          <p:cNvSpPr>
            <a:spLocks noGrp="1"/>
          </p:cNvSpPr>
          <p:nvPr>
            <p:ph type="sldNum" sz="quarter" idx="5"/>
          </p:nvPr>
        </p:nvSpPr>
        <p:spPr/>
        <p:txBody>
          <a:bodyPr/>
          <a:lstStyle/>
          <a:p>
            <a:fld id="{CA1FFC44-DC90-4EAA-A1F1-33F8C6684C39}" type="slidenum">
              <a:rPr lang="en-US" smtClean="0"/>
              <a:t>14</a:t>
            </a:fld>
            <a:endParaRPr lang="en-US"/>
          </a:p>
        </p:txBody>
      </p:sp>
    </p:spTree>
    <p:extLst>
      <p:ext uri="{BB962C8B-B14F-4D97-AF65-F5344CB8AC3E}">
        <p14:creationId xmlns:p14="http://schemas.microsoft.com/office/powerpoint/2010/main" val="3932252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CE36-A405-069B-28DE-2E1AB5E37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BA42E-5756-4507-1E69-13144C73A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1B4ED-B2C7-9C27-7BD9-7A55D7B6D95A}"/>
              </a:ext>
            </a:extLst>
          </p:cNvPr>
          <p:cNvSpPr>
            <a:spLocks noGrp="1"/>
          </p:cNvSpPr>
          <p:nvPr>
            <p:ph type="body" idx="1"/>
          </p:nvPr>
        </p:nvSpPr>
        <p:spPr/>
        <p:txBody>
          <a:bodyPr/>
          <a:lstStyle/>
          <a:p>
            <a:r>
              <a:rPr lang="en-US" dirty="0"/>
              <a:t>Plot: First the logo and QR code appear then, The text come one word at a time and voice read them. </a:t>
            </a:r>
          </a:p>
          <a:p>
            <a:pPr marL="0" indent="0">
              <a:buNone/>
            </a:pPr>
            <a:r>
              <a:rPr lang="en-US" dirty="0"/>
              <a:t>Voice over: Join </a:t>
            </a:r>
            <a:r>
              <a:rPr lang="en-US" b="1" dirty="0"/>
              <a:t>Emma’s family</a:t>
            </a:r>
            <a:r>
              <a:rPr lang="en-US" dirty="0"/>
              <a:t> and a global community of parents learning, sharing, and growing together. </a:t>
            </a:r>
            <a:r>
              <a:rPr lang="en-US" b="1" dirty="0"/>
              <a:t>Scan the QR code to try our free app.</a:t>
            </a:r>
            <a:br>
              <a:rPr lang="en-US" dirty="0"/>
            </a:br>
            <a:endParaRPr lang="en-US" dirty="0"/>
          </a:p>
        </p:txBody>
      </p:sp>
      <p:sp>
        <p:nvSpPr>
          <p:cNvPr id="4" name="Slide Number Placeholder 3">
            <a:extLst>
              <a:ext uri="{FF2B5EF4-FFF2-40B4-BE49-F238E27FC236}">
                <a16:creationId xmlns:a16="http://schemas.microsoft.com/office/drawing/2014/main" id="{918C08DD-FC15-E323-DB5D-7C401F8FABEB}"/>
              </a:ext>
            </a:extLst>
          </p:cNvPr>
          <p:cNvSpPr>
            <a:spLocks noGrp="1"/>
          </p:cNvSpPr>
          <p:nvPr>
            <p:ph type="sldNum" sz="quarter" idx="5"/>
          </p:nvPr>
        </p:nvSpPr>
        <p:spPr/>
        <p:txBody>
          <a:bodyPr/>
          <a:lstStyle/>
          <a:p>
            <a:fld id="{CA1FFC44-DC90-4EAA-A1F1-33F8C6684C39}" type="slidenum">
              <a:rPr lang="en-US" smtClean="0"/>
              <a:t>15</a:t>
            </a:fld>
            <a:endParaRPr lang="en-US"/>
          </a:p>
        </p:txBody>
      </p:sp>
    </p:spTree>
    <p:extLst>
      <p:ext uri="{BB962C8B-B14F-4D97-AF65-F5344CB8AC3E}">
        <p14:creationId xmlns:p14="http://schemas.microsoft.com/office/powerpoint/2010/main" val="1044470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t>
            </a:r>
            <a:r>
              <a:rPr lang="en-US" b="1" dirty="0"/>
              <a:t>soft music transitions</a:t>
            </a:r>
            <a:r>
              <a:rPr lang="en-US" dirty="0"/>
              <a:t> between Emma’s story (emotional) and the Genex tech part (uplifting).</a:t>
            </a:r>
          </a:p>
          <a:p>
            <a:r>
              <a:rPr lang="en-US" dirty="0"/>
              <a:t>Including </a:t>
            </a:r>
            <a:r>
              <a:rPr lang="en-US" b="1" dirty="0"/>
              <a:t>subtle pauses</a:t>
            </a:r>
            <a:r>
              <a:rPr lang="en-US" dirty="0"/>
              <a:t> after lines like </a:t>
            </a:r>
            <a:r>
              <a:rPr lang="en-US" i="1" dirty="0"/>
              <a:t>“That’s why we built Genex.”</a:t>
            </a:r>
            <a:endParaRPr lang="en-US" dirty="0"/>
          </a:p>
          <a:p>
            <a:r>
              <a:rPr lang="en-US" dirty="0"/>
              <a:t>Using </a:t>
            </a:r>
            <a:r>
              <a:rPr lang="en-US" b="1" dirty="0"/>
              <a:t>motion visuals</a:t>
            </a:r>
            <a:r>
              <a:rPr lang="en-US" dirty="0"/>
              <a:t> (zoom on dashboard, app interactions, etc.) to break up the narration and create natural breathing space.</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16</a:t>
            </a:fld>
            <a:endParaRPr lang="en-US"/>
          </a:p>
        </p:txBody>
      </p:sp>
    </p:spTree>
    <p:extLst>
      <p:ext uri="{BB962C8B-B14F-4D97-AF65-F5344CB8AC3E}">
        <p14:creationId xmlns:p14="http://schemas.microsoft.com/office/powerpoint/2010/main" val="2652975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books fall over each other (stack of books), and make a stack of books.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a:t>
            </a:r>
            <a:r>
              <a:rPr lang="en-US" sz="1200" dirty="0"/>
              <a:t>There are many parenting books and guidelines on the market</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2</a:t>
            </a:fld>
            <a:endParaRPr lang="en-US"/>
          </a:p>
        </p:txBody>
      </p:sp>
    </p:spTree>
    <p:extLst>
      <p:ext uri="{BB962C8B-B14F-4D97-AF65-F5344CB8AC3E}">
        <p14:creationId xmlns:p14="http://schemas.microsoft.com/office/powerpoint/2010/main" val="2424749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Plot: The photos of the kids appear one by one and stack of books appears at once after that a cross would come over the books (meaning those books are useless now)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Voice Over: </a:t>
            </a:r>
            <a:r>
              <a:rPr lang="en-US" sz="1200" dirty="0"/>
              <a:t>But typical parenting milestones and guides don’t fit every child.</a:t>
            </a:r>
          </a:p>
          <a:p>
            <a:pPr marL="0" indent="0">
              <a:lnSpc>
                <a:spcPct val="90000"/>
              </a:lnSpc>
              <a:spcBef>
                <a:spcPts val="1000"/>
              </a:spcBef>
              <a:buFont typeface="Arial" panose="020B0604020202020204" pitchFamily="34" charset="0"/>
              <a:buNone/>
            </a:pPr>
            <a:r>
              <a:rPr lang="en-US" sz="1200" dirty="0"/>
              <a:t>Specially for families of children with unique genetic, neurological, sensory, or multifactorial conditions. </a:t>
            </a:r>
          </a:p>
          <a:p>
            <a:pPr marL="0" indent="0">
              <a:lnSpc>
                <a:spcPct val="90000"/>
              </a:lnSpc>
              <a:spcBef>
                <a:spcPts val="1000"/>
              </a:spcBef>
              <a:buFont typeface="Arial" panose="020B0604020202020204" pitchFamily="34" charset="0"/>
              <a:buNone/>
            </a:pPr>
            <a:r>
              <a:rPr lang="en-US" sz="1200" dirty="0"/>
              <a:t>These guides often stop just where the real journey begins.</a:t>
            </a:r>
          </a:p>
          <a:p>
            <a:pPr marL="0" indent="0">
              <a:lnSpc>
                <a:spcPct val="90000"/>
              </a:lnSpc>
              <a:spcBef>
                <a:spcPts val="1000"/>
              </a:spcBef>
              <a:buFont typeface="Arial" panose="020B0604020202020204" pitchFamily="34" charset="0"/>
              <a:buNone/>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3</a:t>
            </a:fld>
            <a:endParaRPr lang="en-US"/>
          </a:p>
        </p:txBody>
      </p:sp>
    </p:spTree>
    <p:extLst>
      <p:ext uri="{BB962C8B-B14F-4D97-AF65-F5344CB8AC3E}">
        <p14:creationId xmlns:p14="http://schemas.microsoft.com/office/powerpoint/2010/main" val="2799442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1D46-74ED-C48F-7A5D-BDA355133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990D1-DE6A-9C18-D23F-3E67D1988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B3673-BE12-AFA4-5712-538FBFDDAF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Plot: milestone bar appears, and those milestones get added one by one</a:t>
            </a:r>
          </a:p>
          <a:p>
            <a:r>
              <a:rPr lang="en-US" dirty="0"/>
              <a:t>Voice Over: </a:t>
            </a:r>
            <a:r>
              <a:rPr lang="en-US" sz="1200" dirty="0"/>
              <a:t>Emma was born with Down syndrome—a genetic condition that affects learning, speech, and muscle tone.</a:t>
            </a:r>
          </a:p>
          <a:p>
            <a:r>
              <a:rPr lang="en-US" sz="1200" dirty="0"/>
              <a:t>While other babies at the park were sitting, crawling, and talking, Emma was on her own timeline.</a:t>
            </a:r>
          </a:p>
          <a:p>
            <a:r>
              <a:rPr lang="en-US" sz="1200" dirty="0"/>
              <a:t>Her parents felt worried, lost, and overwhelmed by milestones that didn’t seem to fit their child.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D7477F8-9901-87B4-C66C-0A70576C826F}"/>
              </a:ext>
            </a:extLst>
          </p:cNvPr>
          <p:cNvSpPr>
            <a:spLocks noGrp="1"/>
          </p:cNvSpPr>
          <p:nvPr>
            <p:ph type="sldNum" sz="quarter" idx="5"/>
          </p:nvPr>
        </p:nvSpPr>
        <p:spPr/>
        <p:txBody>
          <a:bodyPr/>
          <a:lstStyle/>
          <a:p>
            <a:fld id="{CA1FFC44-DC90-4EAA-A1F1-33F8C6684C39}" type="slidenum">
              <a:rPr lang="en-US" smtClean="0"/>
              <a:t>4</a:t>
            </a:fld>
            <a:endParaRPr lang="en-US"/>
          </a:p>
        </p:txBody>
      </p:sp>
    </p:spTree>
    <p:extLst>
      <p:ext uri="{BB962C8B-B14F-4D97-AF65-F5344CB8AC3E}">
        <p14:creationId xmlns:p14="http://schemas.microsoft.com/office/powerpoint/2010/main" val="1267393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rgbClr val="7030A0"/>
              </a:buClr>
              <a:buFont typeface="Arial" panose="020B0604020202020204" pitchFamily="34" charset="0"/>
              <a:buChar char="•"/>
            </a:pPr>
            <a:r>
              <a:rPr lang="en-US" dirty="0"/>
              <a:t>Voice Over: </a:t>
            </a:r>
            <a:r>
              <a:rPr lang="en-US" sz="1200" dirty="0"/>
              <a:t>After months of worry, Emma’s parents finally got an answer — she was diagnosed with Down syndrome, a genetic condition that affects learning and development.</a:t>
            </a:r>
          </a:p>
          <a:p>
            <a:pPr marL="342900" indent="-342900">
              <a:buClr>
                <a:srgbClr val="7030A0"/>
              </a:buClr>
              <a:buFont typeface="Arial" panose="020B0604020202020204" pitchFamily="34" charset="0"/>
              <a:buChar char="•"/>
            </a:pPr>
            <a:endParaRPr lang="en-US" sz="1200" dirty="0"/>
          </a:p>
          <a:p>
            <a:pPr marL="342900" indent="-342900">
              <a:buClr>
                <a:srgbClr val="7030A0"/>
              </a:buClr>
              <a:buFont typeface="Arial" panose="020B0604020202020204" pitchFamily="34" charset="0"/>
              <a:buChar char="•"/>
            </a:pPr>
            <a:r>
              <a:rPr lang="en-US" sz="1200" dirty="0"/>
              <a:t>The diagnosis brought clarity… but also uncertainty.</a:t>
            </a:r>
          </a:p>
          <a:p>
            <a:pPr marL="342900" indent="-342900">
              <a:buClr>
                <a:srgbClr val="7030A0"/>
              </a:buClr>
              <a:buFont typeface="Arial" panose="020B0604020202020204" pitchFamily="34" charset="0"/>
              <a:buChar char="•"/>
            </a:pPr>
            <a:endParaRPr lang="en-US" sz="1200" dirty="0"/>
          </a:p>
          <a:p>
            <a:pPr marL="342900" indent="-342900">
              <a:buClr>
                <a:srgbClr val="7030A0"/>
              </a:buClr>
              <a:buFont typeface="Arial" panose="020B0604020202020204" pitchFamily="34" charset="0"/>
              <a:buChar char="•"/>
            </a:pPr>
            <a:r>
              <a:rPr lang="en-US" sz="1200" dirty="0"/>
              <a:t>Once they left the doctor’s office, apart from bunch of handouts,   there was no roadmap, no plan for Tuesday’s therapy, or next month’s progress.</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5</a:t>
            </a:fld>
            <a:endParaRPr lang="en-US"/>
          </a:p>
        </p:txBody>
      </p:sp>
    </p:spTree>
    <p:extLst>
      <p:ext uri="{BB962C8B-B14F-4D97-AF65-F5344CB8AC3E}">
        <p14:creationId xmlns:p14="http://schemas.microsoft.com/office/powerpoint/2010/main" val="1486507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016E-EFEE-41E2-7990-4A2E8A6D2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3CEC8-FAE2-A19F-03E7-0070F403E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9FAC1-DBC3-E5DB-D0DD-35249C00CE6B}"/>
              </a:ext>
            </a:extLst>
          </p:cNvPr>
          <p:cNvSpPr>
            <a:spLocks noGrp="1"/>
          </p:cNvSpPr>
          <p:nvPr>
            <p:ph type="body" idx="1"/>
          </p:nvPr>
        </p:nvSpPr>
        <p:spPr/>
        <p:txBody>
          <a:bodyPr/>
          <a:lstStyle/>
          <a:p>
            <a:r>
              <a:rPr lang="en-US" dirty="0"/>
              <a:t>Plot: The photo of family appears, then while the voice going over these three points, the icon and text for each one appears one by one. </a:t>
            </a:r>
          </a:p>
          <a:p>
            <a:r>
              <a:rPr lang="en-US" dirty="0"/>
              <a:t>Voice over: </a:t>
            </a:r>
            <a:r>
              <a:rPr lang="en-US" b="1" dirty="0"/>
              <a:t>Millions of families</a:t>
            </a:r>
            <a:r>
              <a:rPr lang="en-US" b="0" dirty="0"/>
              <a:t>, just like Emma’s, </a:t>
            </a:r>
            <a:r>
              <a:rPr lang="en-US" dirty="0"/>
              <a:t>are navigating genetic and neurological conditions, searching for clarity, connection and hope.</a:t>
            </a:r>
          </a:p>
          <a:p>
            <a:r>
              <a:rPr lang="en-US" dirty="0"/>
              <a:t>But the guidance they find is often fragmented, routines are hard to follow, and real support feels just out of reach.</a:t>
            </a:r>
          </a:p>
          <a:p>
            <a:endParaRPr lang="en-US" dirty="0"/>
          </a:p>
        </p:txBody>
      </p:sp>
      <p:sp>
        <p:nvSpPr>
          <p:cNvPr id="4" name="Slide Number Placeholder 3">
            <a:extLst>
              <a:ext uri="{FF2B5EF4-FFF2-40B4-BE49-F238E27FC236}">
                <a16:creationId xmlns:a16="http://schemas.microsoft.com/office/drawing/2014/main" id="{A09D44A8-1371-8503-6C77-66A16C4BE97D}"/>
              </a:ext>
            </a:extLst>
          </p:cNvPr>
          <p:cNvSpPr>
            <a:spLocks noGrp="1"/>
          </p:cNvSpPr>
          <p:nvPr>
            <p:ph type="sldNum" sz="quarter" idx="5"/>
          </p:nvPr>
        </p:nvSpPr>
        <p:spPr/>
        <p:txBody>
          <a:bodyPr/>
          <a:lstStyle/>
          <a:p>
            <a:fld id="{CA1FFC44-DC90-4EAA-A1F1-33F8C6684C39}" type="slidenum">
              <a:rPr lang="en-US" smtClean="0"/>
              <a:t>6</a:t>
            </a:fld>
            <a:endParaRPr lang="en-US" dirty="0"/>
          </a:p>
        </p:txBody>
      </p:sp>
    </p:spTree>
    <p:extLst>
      <p:ext uri="{BB962C8B-B14F-4D97-AF65-F5344CB8AC3E}">
        <p14:creationId xmlns:p14="http://schemas.microsoft.com/office/powerpoint/2010/main" val="1127682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Plot: icons progress from left to write, all the data sources feed to the core AI model and core AI model creates the app and dashboard. And there would be a loop to feedback from app and dashboard to the core AI.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Voice over: </a:t>
            </a:r>
          </a:p>
          <a:p>
            <a:r>
              <a:rPr lang="en-US" b="1" dirty="0"/>
              <a:t>An AI framework that learns with every family.</a:t>
            </a:r>
            <a:endParaRPr lang="en-US" dirty="0"/>
          </a:p>
          <a:p>
            <a:r>
              <a:rPr lang="en-US" b="1" dirty="0"/>
              <a:t>- </a:t>
            </a:r>
            <a:r>
              <a:rPr lang="en-US" dirty="0"/>
              <a:t>Genex unifies data from research, clinical guidelines, and family feedback.</a:t>
            </a:r>
          </a:p>
          <a:p>
            <a:r>
              <a:rPr lang="en-US" b="1" dirty="0"/>
              <a:t>-  </a:t>
            </a:r>
            <a:r>
              <a:rPr lang="en-US" dirty="0"/>
              <a:t>At its heart lies a </a:t>
            </a:r>
            <a:r>
              <a:rPr lang="en-US" b="1" dirty="0"/>
              <a:t>biomedical knowledge graph</a:t>
            </a:r>
            <a:r>
              <a:rPr lang="en-US" dirty="0"/>
              <a:t>, where micro-agents and language models work together to interpret complex genomic and clinical data.</a:t>
            </a:r>
          </a:p>
          <a:p>
            <a:r>
              <a:rPr lang="en-US" b="1" dirty="0"/>
              <a:t>- </a:t>
            </a:r>
            <a:r>
              <a:rPr lang="en-US" dirty="0"/>
              <a:t>This intelligence powers the </a:t>
            </a:r>
            <a:r>
              <a:rPr lang="en-US" b="1" dirty="0"/>
              <a:t>Genex App</a:t>
            </a:r>
            <a:r>
              <a:rPr lang="en-US" dirty="0"/>
              <a:t> and </a:t>
            </a:r>
            <a:r>
              <a:rPr lang="en-US" b="1" dirty="0"/>
              <a:t>Dashboard</a:t>
            </a:r>
            <a:r>
              <a:rPr lang="en-US" dirty="0"/>
              <a:t> — offering daily care plans, progress tracking, and shared insights for families and clinicians.</a:t>
            </a:r>
          </a:p>
          <a:p>
            <a:r>
              <a:rPr lang="en-US" b="1" dirty="0"/>
              <a:t>- </a:t>
            </a:r>
            <a:r>
              <a:rPr lang="en-US" dirty="0"/>
              <a:t>Privacy is built into every layer. Each new study, clinician note, and family interaction feeds back into the graph — making Genex smarter and more precise over time.</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1FFC44-DC90-4EAA-A1F1-33F8C6684C39}" type="slidenum">
              <a:rPr lang="en-US" smtClean="0"/>
              <a:t>8</a:t>
            </a:fld>
            <a:endParaRPr lang="en-US"/>
          </a:p>
        </p:txBody>
      </p:sp>
    </p:spTree>
    <p:extLst>
      <p:ext uri="{BB962C8B-B14F-4D97-AF65-F5344CB8AC3E}">
        <p14:creationId xmlns:p14="http://schemas.microsoft.com/office/powerpoint/2010/main" val="134227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The family doing daily activities drop one by one at the same time </a:t>
            </a:r>
          </a:p>
          <a:p>
            <a:endParaRPr lang="en-US" dirty="0"/>
          </a:p>
          <a:p>
            <a:r>
              <a:rPr lang="en-US" dirty="0"/>
              <a:t>Voice over: For families like </a:t>
            </a:r>
            <a:r>
              <a:rPr lang="en-US" b="1" dirty="0"/>
              <a:t>Emma’s</a:t>
            </a:r>
            <a:r>
              <a:rPr lang="en-US" dirty="0"/>
              <a:t>, the Genex App turns uncertainty into daily clarity.</a:t>
            </a:r>
          </a:p>
          <a:p>
            <a:r>
              <a:rPr lang="en-US" dirty="0"/>
              <a:t>It offers </a:t>
            </a:r>
            <a:r>
              <a:rPr lang="en-US" b="1" dirty="0"/>
              <a:t>personalized care plans</a:t>
            </a:r>
            <a:r>
              <a:rPr lang="en-US" dirty="0"/>
              <a:t>, short 5–10-minute activities, gentle reminders, progress tracking, and — most importantly — </a:t>
            </a:r>
            <a:r>
              <a:rPr lang="en-US" b="1" dirty="0"/>
              <a:t>a supportive community</a:t>
            </a:r>
            <a:r>
              <a:rPr lang="en-US" dirty="0"/>
              <a:t>.</a:t>
            </a:r>
          </a:p>
          <a:p>
            <a:r>
              <a:rPr lang="en-US" dirty="0"/>
              <a:t>Through Genex, Emma’s parents found small, consistent steps that built big confidence — learning how to support her speech, motor skills, and play routines every day. And the best part? </a:t>
            </a:r>
            <a:r>
              <a:rPr lang="en-US" b="1" dirty="0"/>
              <a:t>Genex is free</a:t>
            </a:r>
            <a:r>
              <a:rPr lang="en-US" dirty="0"/>
              <a:t>, so every family can access practical, personalized guidance right from their phone.</a:t>
            </a:r>
          </a:p>
          <a:p>
            <a:endParaRPr lang="en-US" dirty="0"/>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9</a:t>
            </a:fld>
            <a:endParaRPr lang="en-US"/>
          </a:p>
        </p:txBody>
      </p:sp>
    </p:spTree>
    <p:extLst>
      <p:ext uri="{BB962C8B-B14F-4D97-AF65-F5344CB8AC3E}">
        <p14:creationId xmlns:p14="http://schemas.microsoft.com/office/powerpoint/2010/main" val="1016421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The family doing daily activities drop one by one at the same time </a:t>
            </a:r>
          </a:p>
          <a:p>
            <a:endParaRPr lang="en-US" dirty="0"/>
          </a:p>
          <a:p>
            <a:r>
              <a:rPr lang="en-US" dirty="0"/>
              <a:t>Voice over: </a:t>
            </a:r>
            <a:r>
              <a:rPr lang="en-US" b="0" dirty="0"/>
              <a:t>Through the Genex App, families gain confidence, teachers and therapists stay aligned, and children get consistent support — every single day. Daily activities are clear, short, and encouraging — helping everyone, even Grandma in her own language, support Emma’s speech, movement, and routines with joy.</a:t>
            </a:r>
          </a:p>
        </p:txBody>
      </p:sp>
      <p:sp>
        <p:nvSpPr>
          <p:cNvPr id="4" name="Slide Number Placeholder 3"/>
          <p:cNvSpPr>
            <a:spLocks noGrp="1"/>
          </p:cNvSpPr>
          <p:nvPr>
            <p:ph type="sldNum" sz="quarter" idx="5"/>
          </p:nvPr>
        </p:nvSpPr>
        <p:spPr/>
        <p:txBody>
          <a:bodyPr/>
          <a:lstStyle/>
          <a:p>
            <a:fld id="{CA1FFC44-DC90-4EAA-A1F1-33F8C6684C39}" type="slidenum">
              <a:rPr lang="en-US" smtClean="0"/>
              <a:t>10</a:t>
            </a:fld>
            <a:endParaRPr lang="en-US"/>
          </a:p>
        </p:txBody>
      </p:sp>
    </p:spTree>
    <p:extLst>
      <p:ext uri="{BB962C8B-B14F-4D97-AF65-F5344CB8AC3E}">
        <p14:creationId xmlns:p14="http://schemas.microsoft.com/office/powerpoint/2010/main" val="1654737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620E-A710-F05D-117C-909FDAF689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3B46A-8382-F061-750A-D0F86A295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DC27A3-835E-F7E7-5A2B-4100F6F2E8F9}"/>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BE0CEAD6-DDDF-9A04-C265-68CCBE214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C97EA-5E52-752B-9DE6-413354516F5F}"/>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00769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830D-7C41-5F0A-7CC6-0958FE1286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7909C1-3108-DED9-75C5-8520A504B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31FCF-C204-CD4A-D740-313712F2C81B}"/>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DF6FE9E3-209A-F020-5FA1-D13B83D33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B857-E14E-0FF8-9B3D-A8FBA2DF3CF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146668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D2578-349E-1E31-6A5E-30E73140C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3BF396-37DF-C842-C993-5A27297BB8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B979-1BBE-4434-8EEF-B1B7F0E8E29A}"/>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0FB25B26-3EE0-BC01-EE75-4979E1A0F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293DF-6324-013F-7C9E-09FEBBABEFB6}"/>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86977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F455-B4EA-15C2-8692-D05DB4354E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3571A-6530-E184-5E84-65A0C0622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EC58E-8A54-1E73-BDB0-1D41A7380346}"/>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677DE525-7E32-4D20-89BD-66B9B6C78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28DC7-F395-7A67-52EE-306AE31B86F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9329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B0E3-4BC0-CDA1-AEA8-23F5C36BC5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C6118E-0F01-C17F-C441-EBBDDCEB21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47A33-121A-8E86-1902-D3EC4C9996C9}"/>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8AB3AC81-1A2D-53F1-0891-0B5218E7E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844D5-2401-8339-371B-4765F859C33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92247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E8D-7E63-03A1-0F92-C210B1F95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27EFF-82F0-3FF5-1874-3893CBAB5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3643E4-B12F-B8A4-884A-A6CF8D5AD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9784E-6991-814F-601F-D67978E2D3C2}"/>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6" name="Footer Placeholder 5">
            <a:extLst>
              <a:ext uri="{FF2B5EF4-FFF2-40B4-BE49-F238E27FC236}">
                <a16:creationId xmlns:a16="http://schemas.microsoft.com/office/drawing/2014/main" id="{CB9FCF2A-3B9A-3E51-85FF-67064C3A2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25096-9194-14A5-B3E4-A07A05594C0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335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CD91-1CA5-3208-02C8-20E829A82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612C08-BBF0-737D-43B0-F5437D511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48D038-C581-8B44-3A86-6F208D264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A9F10-CB3A-2E25-A8E8-838BBADF3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B9532-5730-4AD6-6686-440E371D5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FEC555-8D3D-28D4-F951-E9234B7B44DC}"/>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8" name="Footer Placeholder 7">
            <a:extLst>
              <a:ext uri="{FF2B5EF4-FFF2-40B4-BE49-F238E27FC236}">
                <a16:creationId xmlns:a16="http://schemas.microsoft.com/office/drawing/2014/main" id="{975D8E7D-FD28-CEB0-311D-5AF8877C0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DC37F-3CBF-6B56-67AB-86D808D21C13}"/>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213454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A28D-A4E1-1A4F-5E32-F06E0233D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19C621-210C-1AEF-4C84-CA650609213A}"/>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4" name="Footer Placeholder 3">
            <a:extLst>
              <a:ext uri="{FF2B5EF4-FFF2-40B4-BE49-F238E27FC236}">
                <a16:creationId xmlns:a16="http://schemas.microsoft.com/office/drawing/2014/main" id="{D793DBFA-5FC9-7FCE-46FB-4712BD1E4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8FD44-E3DD-35B1-E91B-3CD1FDC402B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64460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23AB0-A818-5F76-3738-73ECBDA0FBD0}"/>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3" name="Footer Placeholder 2">
            <a:extLst>
              <a:ext uri="{FF2B5EF4-FFF2-40B4-BE49-F238E27FC236}">
                <a16:creationId xmlns:a16="http://schemas.microsoft.com/office/drawing/2014/main" id="{78F377AD-45DD-5DCB-E816-F976DA9C0C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EFA83-9D2F-EBCC-7C08-7FAC6105782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4565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9878-A120-D360-EB60-57344B1AA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BC644A-2C28-D4C3-F6CB-075E8278E5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35D7A-91CE-99E4-7E21-D3D90E268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CFC6A-AAEA-7916-8034-A6D9C7B2B397}"/>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6" name="Footer Placeholder 5">
            <a:extLst>
              <a:ext uri="{FF2B5EF4-FFF2-40B4-BE49-F238E27FC236}">
                <a16:creationId xmlns:a16="http://schemas.microsoft.com/office/drawing/2014/main" id="{61004FE7-692A-DAD2-C363-501A25801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95E2E-1C56-13B6-B759-F9B844CF36EC}"/>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72141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F3D-AF5F-BDA6-F3DF-8F0A7F0EE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05F83-1370-0ABD-E2ED-02970B9AB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89A5D-5F63-C1D3-506A-A2D39FD90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24D85-80BC-C64A-9492-C3F12F1C9DDD}"/>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6" name="Footer Placeholder 5">
            <a:extLst>
              <a:ext uri="{FF2B5EF4-FFF2-40B4-BE49-F238E27FC236}">
                <a16:creationId xmlns:a16="http://schemas.microsoft.com/office/drawing/2014/main" id="{55AC4FC4-E2DF-4283-72E6-26CAEC7B0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A090-4574-11CD-CAE4-412510F23FF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1251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56DCA-35C7-15E2-E3BE-D373E187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BCA744-D674-E5A5-516B-17ADDE9E7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50AF3-298E-6B37-2886-3D5A8A10C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BBADF65D-1EA3-B570-BF20-7A8F2AF4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03099D-36F7-88FA-33A1-CC27F3C0D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364B76-9A22-4FB3-84B2-75D694BF503A}" type="slidenum">
              <a:rPr lang="en-US" smtClean="0"/>
              <a:t>‹#›</a:t>
            </a:fld>
            <a:endParaRPr lang="en-US"/>
          </a:p>
        </p:txBody>
      </p:sp>
    </p:spTree>
    <p:extLst>
      <p:ext uri="{BB962C8B-B14F-4D97-AF65-F5344CB8AC3E}">
        <p14:creationId xmlns:p14="http://schemas.microsoft.com/office/powerpoint/2010/main" val="3091219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2.xml"/><Relationship Id="rId7" Type="http://schemas.openxmlformats.org/officeDocument/2006/relationships/image" Target="../media/image5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2.png"/><Relationship Id="rId5" Type="http://schemas.openxmlformats.org/officeDocument/2006/relationships/image" Target="../media/image31.png"/><Relationship Id="rId10" Type="http://schemas.openxmlformats.org/officeDocument/2006/relationships/image" Target="../media/image56.png"/><Relationship Id="rId4" Type="http://schemas.openxmlformats.org/officeDocument/2006/relationships/notesSlide" Target="../notesSlides/notesSlide9.xml"/><Relationship Id="rId9"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2.xml"/><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31.png"/><Relationship Id="rId10" Type="http://schemas.openxmlformats.org/officeDocument/2006/relationships/image" Target="../media/image61.png"/><Relationship Id="rId4" Type="http://schemas.openxmlformats.org/officeDocument/2006/relationships/notesSlide" Target="../notesSlides/notesSlide10.xml"/><Relationship Id="rId9"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1.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2.png"/><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png"/><Relationship Id="rId15" Type="http://schemas.openxmlformats.org/officeDocument/2006/relationships/image" Target="../media/image14.pn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0.svg"/><Relationship Id="rId4" Type="http://schemas.openxmlformats.org/officeDocument/2006/relationships/diagramData" Target="../diagrams/data1.xm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notesSlide" Target="../notesSlides/notesSlide7.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2.png"/><Relationship Id="rId5" Type="http://schemas.openxmlformats.org/officeDocument/2006/relationships/image" Target="../media/image3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1017061-3FD1-406E-BACF-3E3156B9AD15}"/>
              </a:ext>
            </a:extLst>
          </p:cNvPr>
          <p:cNvPicPr>
            <a:picLocks noChangeAspect="1"/>
          </p:cNvPicPr>
          <p:nvPr/>
        </p:nvPicPr>
        <p:blipFill>
          <a:blip r:embed="rId3">
            <a:alphaModFix amt="50000"/>
          </a:blip>
          <a:srcRect t="418" r="-1" b="-1"/>
          <a:stretch>
            <a:fill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A4449216-CDF6-0EF3-C877-C7E58E9F4238}"/>
              </a:ext>
            </a:extLst>
          </p:cNvPr>
          <p:cNvSpPr>
            <a:spLocks noGrp="1"/>
          </p:cNvSpPr>
          <p:nvPr>
            <p:ph type="ctrTitle"/>
          </p:nvPr>
        </p:nvSpPr>
        <p:spPr>
          <a:xfrm>
            <a:off x="1524000" y="1122363"/>
            <a:ext cx="9144000" cy="3063240"/>
          </a:xfrm>
        </p:spPr>
        <p:txBody>
          <a:bodyPr>
            <a:normAutofit/>
          </a:bodyPr>
          <a:lstStyle/>
          <a:p>
            <a:r>
              <a:rPr lang="en-US" sz="6600" dirty="0" err="1">
                <a:solidFill>
                  <a:schemeClr val="bg1"/>
                </a:solidFill>
              </a:rPr>
              <a:t>GeneX</a:t>
            </a:r>
            <a:endParaRPr lang="en-US" sz="6600">
              <a:solidFill>
                <a:schemeClr val="bg1"/>
              </a:solidFill>
            </a:endParaRPr>
          </a:p>
        </p:txBody>
      </p:sp>
      <p:sp>
        <p:nvSpPr>
          <p:cNvPr id="3" name="Subtitle 2">
            <a:extLst>
              <a:ext uri="{FF2B5EF4-FFF2-40B4-BE49-F238E27FC236}">
                <a16:creationId xmlns:a16="http://schemas.microsoft.com/office/drawing/2014/main" id="{DD3A3503-E59C-3C07-6069-4093919753EC}"/>
              </a:ext>
            </a:extLst>
          </p:cNvPr>
          <p:cNvSpPr>
            <a:spLocks noGrp="1"/>
          </p:cNvSpPr>
          <p:nvPr>
            <p:ph type="subTitle" idx="1"/>
          </p:nvPr>
        </p:nvSpPr>
        <p:spPr>
          <a:xfrm>
            <a:off x="1527048" y="4599432"/>
            <a:ext cx="9144000" cy="1536192"/>
          </a:xfrm>
        </p:spPr>
        <p:txBody>
          <a:bodyPr>
            <a:normAutofit/>
          </a:bodyPr>
          <a:lstStyle/>
          <a:p>
            <a:r>
              <a:rPr lang="en-US" dirty="0">
                <a:solidFill>
                  <a:schemeClr val="bg1"/>
                </a:solidFill>
              </a:rPr>
              <a:t>Genetics made practical</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99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059494"/>
            <a:ext cx="3065627" cy="4762752"/>
          </a:xfrm>
        </p:spPr>
        <p:txBody>
          <a:bodyPr>
            <a:normAutofit/>
          </a:bodyPr>
          <a:lstStyle/>
          <a:p>
            <a:pPr marL="0" indent="0">
              <a:buNone/>
            </a:pPr>
            <a:endParaRPr lang="en-US" sz="1800" dirty="0"/>
          </a:p>
          <a:p>
            <a:pPr marL="0" indent="0">
              <a:buNone/>
            </a:pPr>
            <a:r>
              <a:rPr lang="en-US" sz="2200" dirty="0"/>
              <a:t>Helps: </a:t>
            </a:r>
          </a:p>
          <a:p>
            <a:r>
              <a:rPr lang="en-US" sz="2200" dirty="0"/>
              <a:t>Families gain confidence</a:t>
            </a:r>
          </a:p>
          <a:p>
            <a:r>
              <a:rPr lang="en-US" sz="2200" dirty="0"/>
              <a:t>Schools and medical teams stay aligned </a:t>
            </a:r>
          </a:p>
          <a:p>
            <a:r>
              <a:rPr lang="en-US" sz="2200" dirty="0"/>
              <a:t>Children get consistent help - every single day.</a:t>
            </a:r>
          </a:p>
          <a:p>
            <a:r>
              <a:rPr lang="en-US" sz="2200" dirty="0"/>
              <a:t>Support is multilingual and inclusive </a:t>
            </a:r>
          </a:p>
          <a:p>
            <a:r>
              <a:rPr lang="en-US" sz="2200" dirty="0"/>
              <a:t>No one walks alone. </a:t>
            </a:r>
          </a:p>
          <a:p>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6"/>
          <a:srcRect l="36072" t="13418" r="37618" b="-140"/>
          <a:stretch>
            <a:fillRect/>
          </a:stretch>
        </p:blipFill>
        <p:spPr>
          <a:xfrm>
            <a:off x="4009456" y="239907"/>
            <a:ext cx="3207658" cy="5617077"/>
          </a:xfrm>
          <a:prstGeom prst="rect">
            <a:avLst/>
          </a:prstGeom>
        </p:spPr>
      </p:pic>
      <p:pic>
        <p:nvPicPr>
          <p:cNvPr id="7" name="Picture 6">
            <a:extLst>
              <a:ext uri="{FF2B5EF4-FFF2-40B4-BE49-F238E27FC236}">
                <a16:creationId xmlns:a16="http://schemas.microsoft.com/office/drawing/2014/main" id="{CE4C5AA2-7D5C-3916-19BE-DCBA7C37C3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5042" y="478588"/>
            <a:ext cx="1456781" cy="2185169"/>
          </a:xfrm>
          <a:prstGeom prst="rect">
            <a:avLst/>
          </a:prstGeom>
        </p:spPr>
      </p:pic>
      <p:pic>
        <p:nvPicPr>
          <p:cNvPr id="11" name="Picture 10">
            <a:extLst>
              <a:ext uri="{FF2B5EF4-FFF2-40B4-BE49-F238E27FC236}">
                <a16:creationId xmlns:a16="http://schemas.microsoft.com/office/drawing/2014/main" id="{AD1AB33A-F322-1F72-6CBA-C9E2583616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8920" y="3175865"/>
            <a:ext cx="1641750" cy="1641750"/>
          </a:xfrm>
          <a:prstGeom prst="rect">
            <a:avLst/>
          </a:prstGeom>
        </p:spPr>
      </p:pic>
      <p:pic>
        <p:nvPicPr>
          <p:cNvPr id="13" name="Picture 12">
            <a:extLst>
              <a:ext uri="{FF2B5EF4-FFF2-40B4-BE49-F238E27FC236}">
                <a16:creationId xmlns:a16="http://schemas.microsoft.com/office/drawing/2014/main" id="{8AFF43F0-92A6-3C70-9140-D90CB00AC9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6703" y="3208849"/>
            <a:ext cx="2238750" cy="1492500"/>
          </a:xfrm>
          <a:prstGeom prst="rect">
            <a:avLst/>
          </a:prstGeom>
        </p:spPr>
      </p:pic>
      <p:pic>
        <p:nvPicPr>
          <p:cNvPr id="15" name="Picture 14">
            <a:extLst>
              <a:ext uri="{FF2B5EF4-FFF2-40B4-BE49-F238E27FC236}">
                <a16:creationId xmlns:a16="http://schemas.microsoft.com/office/drawing/2014/main" id="{60FA706F-2BB2-9548-F757-B87C941B52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9460" y="984291"/>
            <a:ext cx="1986517" cy="1986517"/>
          </a:xfrm>
          <a:prstGeom prst="rect">
            <a:avLst/>
          </a:prstGeom>
        </p:spPr>
      </p:pic>
    </p:spTree>
    <p:extLst>
      <p:ext uri="{BB962C8B-B14F-4D97-AF65-F5344CB8AC3E}">
        <p14:creationId xmlns:p14="http://schemas.microsoft.com/office/powerpoint/2010/main" val="231717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198516"/>
            <a:ext cx="3944805" cy="3421762"/>
          </a:xfrm>
        </p:spPr>
        <p:txBody>
          <a:bodyPr>
            <a:noAutofit/>
          </a:bodyPr>
          <a:lstStyle/>
          <a:p>
            <a:pPr marL="0" indent="0">
              <a:buNone/>
            </a:pPr>
            <a:r>
              <a:rPr lang="en-US" sz="2200" dirty="0"/>
              <a:t>Offers: </a:t>
            </a:r>
          </a:p>
          <a:p>
            <a:r>
              <a:rPr lang="en-US" sz="2200" dirty="0"/>
              <a:t>Search and condition cards with source and confidence </a:t>
            </a:r>
          </a:p>
          <a:p>
            <a:r>
              <a:rPr lang="en-US" sz="2200" dirty="0"/>
              <a:t>At a glance visuals </a:t>
            </a:r>
          </a:p>
          <a:p>
            <a:r>
              <a:rPr lang="en-US" sz="2200" dirty="0"/>
              <a:t>Research lens including centers and top clinicians </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59" y="383148"/>
            <a:ext cx="7584277" cy="707886"/>
          </a:xfrm>
          <a:prstGeom prst="rect">
            <a:avLst/>
          </a:prstGeom>
          <a:noFill/>
        </p:spPr>
        <p:txBody>
          <a:bodyPr wrap="square">
            <a:spAutoFit/>
          </a:bodyPr>
          <a:lstStyle/>
          <a:p>
            <a:r>
              <a:rPr lang="en-US" sz="4000" b="1" dirty="0">
                <a:solidFill>
                  <a:srgbClr val="7030A0"/>
                </a:solidFill>
              </a:rPr>
              <a:t>Introducing 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 Conditions Dashboard — Mozilla Firefox 2025-09-24 11-53-27">
            <a:hlinkClick r:id="" action="ppaction://media"/>
            <a:extLst>
              <a:ext uri="{FF2B5EF4-FFF2-40B4-BE49-F238E27FC236}">
                <a16:creationId xmlns:a16="http://schemas.microsoft.com/office/drawing/2014/main" id="{CEED6C31-B88A-4C3F-B7A3-C5AEA42A47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21189" y="1117266"/>
            <a:ext cx="7093395" cy="3768366"/>
          </a:xfrm>
          <a:prstGeom prst="rect">
            <a:avLst/>
          </a:prstGeom>
        </p:spPr>
      </p:pic>
      <p:pic>
        <p:nvPicPr>
          <p:cNvPr id="7" name="Picture 6">
            <a:extLst>
              <a:ext uri="{FF2B5EF4-FFF2-40B4-BE49-F238E27FC236}">
                <a16:creationId xmlns:a16="http://schemas.microsoft.com/office/drawing/2014/main" id="{09C02C65-D85E-B9A9-7D56-1A7EA784C899}"/>
              </a:ext>
            </a:extLst>
          </p:cNvPr>
          <p:cNvPicPr>
            <a:picLocks noChangeAspect="1"/>
          </p:cNvPicPr>
          <p:nvPr/>
        </p:nvPicPr>
        <p:blipFill>
          <a:blip r:embed="rId7"/>
          <a:stretch>
            <a:fillRect/>
          </a:stretch>
        </p:blipFill>
        <p:spPr>
          <a:xfrm>
            <a:off x="1859006" y="4910658"/>
            <a:ext cx="2116364" cy="1405611"/>
          </a:xfrm>
          <a:prstGeom prst="rect">
            <a:avLst/>
          </a:prstGeom>
        </p:spPr>
      </p:pic>
      <p:pic>
        <p:nvPicPr>
          <p:cNvPr id="9" name="Picture 8">
            <a:extLst>
              <a:ext uri="{FF2B5EF4-FFF2-40B4-BE49-F238E27FC236}">
                <a16:creationId xmlns:a16="http://schemas.microsoft.com/office/drawing/2014/main" id="{D557AD8C-2B4E-C25F-54EB-419BF78C8BBD}"/>
              </a:ext>
            </a:extLst>
          </p:cNvPr>
          <p:cNvPicPr>
            <a:picLocks noChangeAspect="1"/>
          </p:cNvPicPr>
          <p:nvPr/>
        </p:nvPicPr>
        <p:blipFill>
          <a:blip r:embed="rId8"/>
          <a:stretch>
            <a:fillRect/>
          </a:stretch>
        </p:blipFill>
        <p:spPr>
          <a:xfrm>
            <a:off x="1320034" y="5900088"/>
            <a:ext cx="3194307" cy="708318"/>
          </a:xfrm>
          <a:prstGeom prst="rect">
            <a:avLst/>
          </a:prstGeom>
        </p:spPr>
      </p:pic>
      <p:pic>
        <p:nvPicPr>
          <p:cNvPr id="11" name="Picture 10">
            <a:extLst>
              <a:ext uri="{FF2B5EF4-FFF2-40B4-BE49-F238E27FC236}">
                <a16:creationId xmlns:a16="http://schemas.microsoft.com/office/drawing/2014/main" id="{F1759E2F-FB93-3374-5304-EC0E05ED7466}"/>
              </a:ext>
            </a:extLst>
          </p:cNvPr>
          <p:cNvPicPr>
            <a:picLocks noChangeAspect="1"/>
          </p:cNvPicPr>
          <p:nvPr/>
        </p:nvPicPr>
        <p:blipFill>
          <a:blip r:embed="rId9"/>
          <a:stretch>
            <a:fillRect/>
          </a:stretch>
        </p:blipFill>
        <p:spPr>
          <a:xfrm>
            <a:off x="5524678" y="4504285"/>
            <a:ext cx="1697338" cy="1907243"/>
          </a:xfrm>
          <a:prstGeom prst="rect">
            <a:avLst/>
          </a:prstGeom>
        </p:spPr>
      </p:pic>
      <p:pic>
        <p:nvPicPr>
          <p:cNvPr id="13" name="Picture 12">
            <a:extLst>
              <a:ext uri="{FF2B5EF4-FFF2-40B4-BE49-F238E27FC236}">
                <a16:creationId xmlns:a16="http://schemas.microsoft.com/office/drawing/2014/main" id="{1A5D757B-90C2-B03B-8660-78F588D4A237}"/>
              </a:ext>
            </a:extLst>
          </p:cNvPr>
          <p:cNvPicPr>
            <a:picLocks noChangeAspect="1"/>
          </p:cNvPicPr>
          <p:nvPr/>
        </p:nvPicPr>
        <p:blipFill>
          <a:blip r:embed="rId10"/>
          <a:stretch>
            <a:fillRect/>
          </a:stretch>
        </p:blipFill>
        <p:spPr>
          <a:xfrm>
            <a:off x="6230112" y="5255278"/>
            <a:ext cx="1337090" cy="1495240"/>
          </a:xfrm>
          <a:prstGeom prst="rect">
            <a:avLst/>
          </a:prstGeom>
        </p:spPr>
      </p:pic>
      <p:pic>
        <p:nvPicPr>
          <p:cNvPr id="15" name="Picture 14">
            <a:extLst>
              <a:ext uri="{FF2B5EF4-FFF2-40B4-BE49-F238E27FC236}">
                <a16:creationId xmlns:a16="http://schemas.microsoft.com/office/drawing/2014/main" id="{3492521F-2CF6-74D7-F0A7-9475AD7BA872}"/>
              </a:ext>
            </a:extLst>
          </p:cNvPr>
          <p:cNvPicPr>
            <a:picLocks noChangeAspect="1"/>
          </p:cNvPicPr>
          <p:nvPr/>
        </p:nvPicPr>
        <p:blipFill>
          <a:blip r:embed="rId11"/>
          <a:stretch>
            <a:fillRect/>
          </a:stretch>
        </p:blipFill>
        <p:spPr>
          <a:xfrm>
            <a:off x="8649969" y="5255278"/>
            <a:ext cx="1480313" cy="1248667"/>
          </a:xfrm>
          <a:prstGeom prst="rect">
            <a:avLst/>
          </a:prstGeom>
        </p:spPr>
      </p:pic>
      <p:pic>
        <p:nvPicPr>
          <p:cNvPr id="17" name="Picture 16">
            <a:extLst>
              <a:ext uri="{FF2B5EF4-FFF2-40B4-BE49-F238E27FC236}">
                <a16:creationId xmlns:a16="http://schemas.microsoft.com/office/drawing/2014/main" id="{CEA972D0-ED5F-01EE-00D3-4362F9E9DD41}"/>
              </a:ext>
            </a:extLst>
          </p:cNvPr>
          <p:cNvPicPr>
            <a:picLocks noChangeAspect="1"/>
          </p:cNvPicPr>
          <p:nvPr/>
        </p:nvPicPr>
        <p:blipFill>
          <a:blip r:embed="rId12"/>
          <a:stretch>
            <a:fillRect/>
          </a:stretch>
        </p:blipFill>
        <p:spPr>
          <a:xfrm>
            <a:off x="9653163" y="5457906"/>
            <a:ext cx="1359661" cy="1248668"/>
          </a:xfrm>
          <a:prstGeom prst="rect">
            <a:avLst/>
          </a:prstGeom>
        </p:spPr>
      </p:pic>
    </p:spTree>
    <p:extLst>
      <p:ext uri="{BB962C8B-B14F-4D97-AF65-F5344CB8AC3E}">
        <p14:creationId xmlns:p14="http://schemas.microsoft.com/office/powerpoint/2010/main" val="10083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showWhenStopped="0">
                <p:cTn id="12"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648776"/>
            <a:ext cx="3944805" cy="3674308"/>
          </a:xfrm>
        </p:spPr>
        <p:txBody>
          <a:bodyPr>
            <a:noAutofit/>
          </a:bodyPr>
          <a:lstStyle/>
          <a:p>
            <a:pPr marL="0" indent="0">
              <a:buNone/>
            </a:pPr>
            <a:r>
              <a:rPr lang="en-US" sz="2200" dirty="0"/>
              <a:t>Helps: </a:t>
            </a:r>
          </a:p>
          <a:p>
            <a:r>
              <a:rPr lang="en-US" sz="2200" dirty="0"/>
              <a:t>Families understand their child’s situation better </a:t>
            </a:r>
          </a:p>
          <a:p>
            <a:r>
              <a:rPr lang="en-US" sz="2200" dirty="0"/>
              <a:t>Know what to ask their doctors</a:t>
            </a:r>
          </a:p>
          <a:p>
            <a:r>
              <a:rPr lang="en-US" sz="2200" dirty="0"/>
              <a:t>And providers to stay synched and give </a:t>
            </a:r>
            <a:r>
              <a:rPr lang="en-US" sz="2200" dirty="0" err="1"/>
              <a:t>feeback</a:t>
            </a:r>
            <a:r>
              <a:rPr lang="en-US" sz="2200" dirty="0"/>
              <a:t>. </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3"/>
          <a:stretch>
            <a:fillRect/>
          </a:stretch>
        </p:blipFill>
        <p:spPr>
          <a:xfrm>
            <a:off x="10600892" y="239907"/>
            <a:ext cx="1364546" cy="637452"/>
          </a:xfrm>
          <a:prstGeom prst="rect">
            <a:avLst/>
          </a:prstGeom>
        </p:spPr>
      </p:pic>
      <p:pic>
        <p:nvPicPr>
          <p:cNvPr id="7" name="Picture 6" descr="A cartoon of a child and child sitting on a chair holding a phone&#10;&#10;AI-generated content may be incorrect.">
            <a:extLst>
              <a:ext uri="{FF2B5EF4-FFF2-40B4-BE49-F238E27FC236}">
                <a16:creationId xmlns:a16="http://schemas.microsoft.com/office/drawing/2014/main" id="{4A0F6A3B-6A38-2137-3279-F16307464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374" y="446472"/>
            <a:ext cx="1454283" cy="2181425"/>
          </a:xfrm>
          <a:prstGeom prst="rect">
            <a:avLst/>
          </a:prstGeom>
        </p:spPr>
      </p:pic>
      <p:pic>
        <p:nvPicPr>
          <p:cNvPr id="9" name="Picture 8">
            <a:extLst>
              <a:ext uri="{FF2B5EF4-FFF2-40B4-BE49-F238E27FC236}">
                <a16:creationId xmlns:a16="http://schemas.microsoft.com/office/drawing/2014/main" id="{481A7704-B027-CDE8-2692-2BF662113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4560" y="446472"/>
            <a:ext cx="2113117" cy="2113117"/>
          </a:xfrm>
          <a:prstGeom prst="rect">
            <a:avLst/>
          </a:prstGeom>
        </p:spPr>
      </p:pic>
      <p:pic>
        <p:nvPicPr>
          <p:cNvPr id="8" name="Picture 7">
            <a:extLst>
              <a:ext uri="{FF2B5EF4-FFF2-40B4-BE49-F238E27FC236}">
                <a16:creationId xmlns:a16="http://schemas.microsoft.com/office/drawing/2014/main" id="{66243E74-9640-6A85-BC61-75673086F5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3211" y="3800971"/>
            <a:ext cx="2723471" cy="1815647"/>
          </a:xfrm>
          <a:prstGeom prst="rect">
            <a:avLst/>
          </a:prstGeom>
        </p:spPr>
      </p:pic>
      <p:pic>
        <p:nvPicPr>
          <p:cNvPr id="12" name="Picture 11" descr="A cartoon of a person using a computer&#10;&#10;AI-generated content may be incorrect.">
            <a:extLst>
              <a:ext uri="{FF2B5EF4-FFF2-40B4-BE49-F238E27FC236}">
                <a16:creationId xmlns:a16="http://schemas.microsoft.com/office/drawing/2014/main" id="{9CD01641-3518-958A-CC12-BB8C9DFC0B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1657" y="3633168"/>
            <a:ext cx="1577815" cy="2366723"/>
          </a:xfrm>
          <a:prstGeom prst="rect">
            <a:avLst/>
          </a:prstGeom>
        </p:spPr>
      </p:pic>
      <p:pic>
        <p:nvPicPr>
          <p:cNvPr id="14" name="Picture 13" descr="A cartoon of a family with a baby&#10;&#10;AI-generated content may be incorrect.">
            <a:extLst>
              <a:ext uri="{FF2B5EF4-FFF2-40B4-BE49-F238E27FC236}">
                <a16:creationId xmlns:a16="http://schemas.microsoft.com/office/drawing/2014/main" id="{0A4ED77A-0D00-E34A-C1EB-D020EAF679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2246" y="1357137"/>
            <a:ext cx="2608861" cy="1739241"/>
          </a:xfrm>
          <a:prstGeom prst="rect">
            <a:avLst/>
          </a:prstGeom>
        </p:spPr>
      </p:pic>
    </p:spTree>
    <p:extLst>
      <p:ext uri="{BB962C8B-B14F-4D97-AF65-F5344CB8AC3E}">
        <p14:creationId xmlns:p14="http://schemas.microsoft.com/office/powerpoint/2010/main" val="2027754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F8D0A5-C41D-7663-B260-E80152D541BA}"/>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1BD9059-D72B-FEA3-B8B4-97C259C3D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F4F27D75-1C97-29D9-5BB6-114AE847E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88F36DE-DD6A-9E90-543A-76EB5323F819}"/>
              </a:ext>
            </a:extLst>
          </p:cNvPr>
          <p:cNvSpPr>
            <a:spLocks noGrp="1"/>
          </p:cNvSpPr>
          <p:nvPr>
            <p:ph idx="1"/>
          </p:nvPr>
        </p:nvSpPr>
        <p:spPr>
          <a:xfrm>
            <a:off x="500883" y="1648776"/>
            <a:ext cx="4259623" cy="4762752"/>
          </a:xfrm>
        </p:spPr>
        <p:txBody>
          <a:bodyPr>
            <a:normAutofit/>
          </a:bodyPr>
          <a:lstStyle/>
          <a:p>
            <a:pPr marL="0" indent="0">
              <a:buNone/>
            </a:pPr>
            <a:r>
              <a:rPr lang="en-US" sz="2400" dirty="0"/>
              <a:t>Genex turns uncertainty into confidence, and diagnosis into daily progress</a:t>
            </a:r>
            <a:r>
              <a:rPr lang="en-US" sz="2200" dirty="0"/>
              <a:t>.</a:t>
            </a:r>
          </a:p>
          <a:p>
            <a:pPr marL="0" indent="0">
              <a:buNone/>
            </a:pPr>
            <a:endParaRPr lang="en-US" sz="2200" dirty="0"/>
          </a:p>
          <a:p>
            <a:pPr marL="0" indent="0">
              <a:buNone/>
            </a:pPr>
            <a:r>
              <a:rPr lang="en-US" sz="2200" dirty="0"/>
              <a:t>Together we make care: </a:t>
            </a:r>
          </a:p>
          <a:p>
            <a:r>
              <a:rPr lang="en-US" sz="2200" dirty="0"/>
              <a:t>Simpler</a:t>
            </a:r>
          </a:p>
          <a:p>
            <a:r>
              <a:rPr lang="en-US" sz="2200" dirty="0"/>
              <a:t>Smarter </a:t>
            </a:r>
          </a:p>
          <a:p>
            <a:r>
              <a:rPr lang="en-US" sz="2200" dirty="0"/>
              <a:t>Supportive </a:t>
            </a:r>
          </a:p>
        </p:txBody>
      </p:sp>
      <p:sp>
        <p:nvSpPr>
          <p:cNvPr id="2" name="TextBox 1">
            <a:extLst>
              <a:ext uri="{FF2B5EF4-FFF2-40B4-BE49-F238E27FC236}">
                <a16:creationId xmlns:a16="http://schemas.microsoft.com/office/drawing/2014/main" id="{35BA5026-10F5-507E-6530-938D4FB93D7C}"/>
              </a:ext>
            </a:extLst>
          </p:cNvPr>
          <p:cNvSpPr txBox="1"/>
          <p:nvPr/>
        </p:nvSpPr>
        <p:spPr>
          <a:xfrm>
            <a:off x="694520" y="446472"/>
            <a:ext cx="6096000" cy="707886"/>
          </a:xfrm>
          <a:prstGeom prst="rect">
            <a:avLst/>
          </a:prstGeom>
          <a:noFill/>
        </p:spPr>
        <p:txBody>
          <a:bodyPr wrap="square">
            <a:spAutoFit/>
          </a:bodyPr>
          <a:lstStyle/>
          <a:p>
            <a:r>
              <a:rPr lang="en-US" sz="4000" b="1" dirty="0">
                <a:solidFill>
                  <a:srgbClr val="7030A0"/>
                </a:solidFill>
              </a:rPr>
              <a:t>Together</a:t>
            </a:r>
          </a:p>
        </p:txBody>
      </p:sp>
      <p:pic>
        <p:nvPicPr>
          <p:cNvPr id="5" name="Picture 4">
            <a:extLst>
              <a:ext uri="{FF2B5EF4-FFF2-40B4-BE49-F238E27FC236}">
                <a16:creationId xmlns:a16="http://schemas.microsoft.com/office/drawing/2014/main" id="{11E0CCA0-F875-929D-8E2E-0A0FE95E4682}"/>
              </a:ext>
            </a:extLst>
          </p:cNvPr>
          <p:cNvPicPr>
            <a:picLocks noChangeAspect="1"/>
          </p:cNvPicPr>
          <p:nvPr/>
        </p:nvPicPr>
        <p:blipFill>
          <a:blip r:embed="rId3"/>
          <a:stretch>
            <a:fillRect/>
          </a:stretch>
        </p:blipFill>
        <p:spPr>
          <a:xfrm>
            <a:off x="10600892" y="239907"/>
            <a:ext cx="1364546" cy="637452"/>
          </a:xfrm>
          <a:prstGeom prst="rect">
            <a:avLst/>
          </a:prstGeom>
        </p:spPr>
      </p:pic>
      <p:pic>
        <p:nvPicPr>
          <p:cNvPr id="8" name="Picture 7">
            <a:extLst>
              <a:ext uri="{FF2B5EF4-FFF2-40B4-BE49-F238E27FC236}">
                <a16:creationId xmlns:a16="http://schemas.microsoft.com/office/drawing/2014/main" id="{9DA1DD54-1725-1071-01C4-D7854C2AF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635" y="908137"/>
            <a:ext cx="3450143" cy="3450143"/>
          </a:xfrm>
          <a:prstGeom prst="rect">
            <a:avLst/>
          </a:prstGeom>
        </p:spPr>
      </p:pic>
      <p:pic>
        <p:nvPicPr>
          <p:cNvPr id="7" name="Picture 6" descr="A group of kids playing outside&#10;&#10;AI-generated content may be incorrect.">
            <a:extLst>
              <a:ext uri="{FF2B5EF4-FFF2-40B4-BE49-F238E27FC236}">
                <a16:creationId xmlns:a16="http://schemas.microsoft.com/office/drawing/2014/main" id="{8CF46E9E-496A-BEB9-E5C8-6D6D955C8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8564" y="3827943"/>
            <a:ext cx="3875378" cy="2583585"/>
          </a:xfrm>
          <a:prstGeom prst="rect">
            <a:avLst/>
          </a:prstGeom>
        </p:spPr>
      </p:pic>
      <p:pic>
        <p:nvPicPr>
          <p:cNvPr id="4" name="Picture 3" descr="A group of children playing in a sandbox&#10;&#10;AI-generated content may be incorrect.">
            <a:extLst>
              <a:ext uri="{FF2B5EF4-FFF2-40B4-BE49-F238E27FC236}">
                <a16:creationId xmlns:a16="http://schemas.microsoft.com/office/drawing/2014/main" id="{1E58CDB4-F9F3-8299-5397-3F08A4E78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62614" y="1785496"/>
            <a:ext cx="3749580" cy="2499720"/>
          </a:xfrm>
          <a:prstGeom prst="rect">
            <a:avLst/>
          </a:prstGeom>
        </p:spPr>
      </p:pic>
    </p:spTree>
    <p:extLst>
      <p:ext uri="{BB962C8B-B14F-4D97-AF65-F5344CB8AC3E}">
        <p14:creationId xmlns:p14="http://schemas.microsoft.com/office/powerpoint/2010/main" val="89120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EB541C-1153-8510-81F5-13434C100D86}"/>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 name="Content Placeholder 2">
            <a:extLst>
              <a:ext uri="{FF2B5EF4-FFF2-40B4-BE49-F238E27FC236}">
                <a16:creationId xmlns:a16="http://schemas.microsoft.com/office/drawing/2014/main" id="{ED39F7AE-6372-9418-7FD8-9410109188F5}"/>
              </a:ext>
            </a:extLst>
          </p:cNvPr>
          <p:cNvSpPr>
            <a:spLocks noGrp="1"/>
          </p:cNvSpPr>
          <p:nvPr>
            <p:ph idx="1"/>
          </p:nvPr>
        </p:nvSpPr>
        <p:spPr>
          <a:xfrm>
            <a:off x="1134529" y="2254414"/>
            <a:ext cx="6196713" cy="2076956"/>
          </a:xfrm>
        </p:spPr>
        <p:txBody>
          <a:bodyPr>
            <a:normAutofit/>
          </a:bodyPr>
          <a:lstStyle/>
          <a:p>
            <a:pPr marL="0" indent="0">
              <a:buNone/>
            </a:pPr>
            <a:r>
              <a:rPr lang="en-US" sz="4000" b="1" dirty="0" err="1">
                <a:solidFill>
                  <a:srgbClr val="7030A0"/>
                </a:solidFill>
              </a:rPr>
              <a:t>GeneX</a:t>
            </a:r>
            <a:r>
              <a:rPr lang="en-US" sz="4000" b="1" dirty="0">
                <a:solidFill>
                  <a:srgbClr val="7030A0"/>
                </a:solidFill>
              </a:rPr>
              <a:t> </a:t>
            </a:r>
          </a:p>
          <a:p>
            <a:pPr marL="0" indent="0">
              <a:buNone/>
            </a:pPr>
            <a:r>
              <a:rPr lang="en-US" sz="4000" b="1" dirty="0">
                <a:solidFill>
                  <a:srgbClr val="7030A0"/>
                </a:solidFill>
              </a:rPr>
              <a:t>Genetics Made Practical</a:t>
            </a:r>
            <a:endParaRPr lang="en-US" sz="4000" dirty="0">
              <a:solidFill>
                <a:srgbClr val="7030A0"/>
              </a:solidFill>
            </a:endParaRPr>
          </a:p>
        </p:txBody>
      </p:sp>
      <p:pic>
        <p:nvPicPr>
          <p:cNvPr id="4" name="Picture 3" descr="A logo with purple text&#10;&#10;AI-generated content may be incorrect.">
            <a:extLst>
              <a:ext uri="{FF2B5EF4-FFF2-40B4-BE49-F238E27FC236}">
                <a16:creationId xmlns:a16="http://schemas.microsoft.com/office/drawing/2014/main" id="{1FE2C5FB-FD91-C713-A6FC-89B15F7159F6}"/>
              </a:ext>
            </a:extLst>
          </p:cNvPr>
          <p:cNvPicPr>
            <a:picLocks noChangeAspect="1"/>
          </p:cNvPicPr>
          <p:nvPr/>
        </p:nvPicPr>
        <p:blipFill>
          <a:blip r:embed="rId3"/>
          <a:stretch>
            <a:fillRect/>
          </a:stretch>
        </p:blipFill>
        <p:spPr>
          <a:xfrm>
            <a:off x="7472381" y="2254414"/>
            <a:ext cx="3848322" cy="1797756"/>
          </a:xfrm>
          <a:prstGeom prst="rect">
            <a:avLst/>
          </a:prstGeom>
        </p:spPr>
      </p:pic>
    </p:spTree>
    <p:extLst>
      <p:ext uri="{BB962C8B-B14F-4D97-AF65-F5344CB8AC3E}">
        <p14:creationId xmlns:p14="http://schemas.microsoft.com/office/powerpoint/2010/main" val="1454893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945EDC-448A-3373-267C-8587811464A6}"/>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898BBCD-6622-8CCC-6502-0EFA52C99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87665D6D-91B3-79C8-D1CD-0FC43664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 name="Content Placeholder 2">
            <a:extLst>
              <a:ext uri="{FF2B5EF4-FFF2-40B4-BE49-F238E27FC236}">
                <a16:creationId xmlns:a16="http://schemas.microsoft.com/office/drawing/2014/main" id="{3ED54604-77FE-4BED-BA11-BB767BB758AC}"/>
              </a:ext>
            </a:extLst>
          </p:cNvPr>
          <p:cNvSpPr>
            <a:spLocks noGrp="1"/>
          </p:cNvSpPr>
          <p:nvPr>
            <p:ph idx="1"/>
          </p:nvPr>
        </p:nvSpPr>
        <p:spPr>
          <a:xfrm>
            <a:off x="958066" y="1604459"/>
            <a:ext cx="5634120" cy="3649082"/>
          </a:xfrm>
        </p:spPr>
        <p:txBody>
          <a:bodyPr>
            <a:normAutofit/>
          </a:bodyPr>
          <a:lstStyle/>
          <a:p>
            <a:pPr marL="0" indent="0">
              <a:buNone/>
            </a:pPr>
            <a:r>
              <a:rPr lang="en-US" sz="2200" dirty="0"/>
              <a:t>Join Emma’s family and a global community of parents learning, sharing, and growing together. </a:t>
            </a:r>
          </a:p>
          <a:p>
            <a:pPr marL="0" indent="0">
              <a:buNone/>
            </a:pPr>
            <a:endParaRPr lang="en-US" sz="2200" b="1" dirty="0"/>
          </a:p>
          <a:p>
            <a:pPr marL="0" indent="0">
              <a:buNone/>
            </a:pPr>
            <a:r>
              <a:rPr lang="en-US" sz="2200" b="1" dirty="0"/>
              <a:t>Scan the QR code to try our free app.</a:t>
            </a:r>
            <a:br>
              <a:rPr lang="en-US" sz="2200" dirty="0"/>
            </a:br>
            <a:endParaRPr lang="en-US" sz="2200" dirty="0"/>
          </a:p>
        </p:txBody>
      </p:sp>
      <p:pic>
        <p:nvPicPr>
          <p:cNvPr id="4" name="Picture 3" descr="A logo with purple text&#10;&#10;AI-generated content may be incorrect.">
            <a:extLst>
              <a:ext uri="{FF2B5EF4-FFF2-40B4-BE49-F238E27FC236}">
                <a16:creationId xmlns:a16="http://schemas.microsoft.com/office/drawing/2014/main" id="{9308EFC0-ACA2-5A06-AA0A-31BCD9DC4776}"/>
              </a:ext>
            </a:extLst>
          </p:cNvPr>
          <p:cNvPicPr>
            <a:picLocks noChangeAspect="1"/>
          </p:cNvPicPr>
          <p:nvPr/>
        </p:nvPicPr>
        <p:blipFill>
          <a:blip r:embed="rId3"/>
          <a:stretch>
            <a:fillRect/>
          </a:stretch>
        </p:blipFill>
        <p:spPr>
          <a:xfrm>
            <a:off x="7700211" y="1017092"/>
            <a:ext cx="3848322" cy="1797756"/>
          </a:xfrm>
          <a:prstGeom prst="rect">
            <a:avLst/>
          </a:prstGeom>
        </p:spPr>
      </p:pic>
      <p:pic>
        <p:nvPicPr>
          <p:cNvPr id="5" name="Graphic 4" descr="Qr Code with solid fill">
            <a:extLst>
              <a:ext uri="{FF2B5EF4-FFF2-40B4-BE49-F238E27FC236}">
                <a16:creationId xmlns:a16="http://schemas.microsoft.com/office/drawing/2014/main" id="{CB4F7305-B964-A871-1C23-4362590716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1617" y="3657600"/>
            <a:ext cx="2585510" cy="2585510"/>
          </a:xfrm>
          <a:prstGeom prst="rect">
            <a:avLst/>
          </a:prstGeom>
        </p:spPr>
      </p:pic>
    </p:spTree>
    <p:extLst>
      <p:ext uri="{BB962C8B-B14F-4D97-AF65-F5344CB8AC3E}">
        <p14:creationId xmlns:p14="http://schemas.microsoft.com/office/powerpoint/2010/main" val="3142755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08C9-D456-5428-E42B-E4DCB7150B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155374-464E-CBF2-4250-7126B831DA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9580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1C42-5EAB-9ABA-FBFD-139AFAD65EF1}"/>
              </a:ext>
            </a:extLst>
          </p:cNvPr>
          <p:cNvSpPr>
            <a:spLocks noGrp="1"/>
          </p:cNvSpPr>
          <p:nvPr>
            <p:ph type="title"/>
          </p:nvPr>
        </p:nvSpPr>
        <p:spPr/>
        <p:txBody>
          <a:bodyPr/>
          <a:lstStyle/>
          <a:p>
            <a:r>
              <a:rPr lang="en-US" b="1" dirty="0">
                <a:solidFill>
                  <a:srgbClr val="7030A0"/>
                </a:solidFill>
              </a:rPr>
              <a:t>Typical guides fall short</a:t>
            </a:r>
            <a:endParaRPr lang="en-US" dirty="0"/>
          </a:p>
        </p:txBody>
      </p:sp>
      <p:sp>
        <p:nvSpPr>
          <p:cNvPr id="7" name="TextBox 6">
            <a:extLst>
              <a:ext uri="{FF2B5EF4-FFF2-40B4-BE49-F238E27FC236}">
                <a16:creationId xmlns:a16="http://schemas.microsoft.com/office/drawing/2014/main" id="{7FC34110-BDDC-1AAD-7798-3E0141D77D7D}"/>
              </a:ext>
            </a:extLst>
          </p:cNvPr>
          <p:cNvSpPr txBox="1"/>
          <p:nvPr/>
        </p:nvSpPr>
        <p:spPr>
          <a:xfrm>
            <a:off x="895463" y="1663639"/>
            <a:ext cx="10458337" cy="461665"/>
          </a:xfrm>
          <a:prstGeom prst="rect">
            <a:avLst/>
          </a:prstGeom>
          <a:noFill/>
        </p:spPr>
        <p:txBody>
          <a:bodyPr wrap="square">
            <a:spAutoFit/>
          </a:bodyPr>
          <a:lstStyle/>
          <a:p>
            <a:pPr marL="342900" indent="-342900">
              <a:buFont typeface="Arial" panose="020B0604020202020204" pitchFamily="34" charset="0"/>
              <a:buChar char="•"/>
            </a:pPr>
            <a:r>
              <a:rPr lang="en-US" sz="2400" dirty="0"/>
              <a:t>There are many parenting books and guidelines on the market. </a:t>
            </a:r>
          </a:p>
        </p:txBody>
      </p:sp>
      <p:pic>
        <p:nvPicPr>
          <p:cNvPr id="27" name="Picture 26">
            <a:extLst>
              <a:ext uri="{FF2B5EF4-FFF2-40B4-BE49-F238E27FC236}">
                <a16:creationId xmlns:a16="http://schemas.microsoft.com/office/drawing/2014/main" id="{C867C03D-55B5-6373-0835-CA38B3B31D1D}"/>
              </a:ext>
            </a:extLst>
          </p:cNvPr>
          <p:cNvPicPr>
            <a:picLocks noChangeAspect="1"/>
          </p:cNvPicPr>
          <p:nvPr/>
        </p:nvPicPr>
        <p:blipFill>
          <a:blip r:embed="rId3"/>
          <a:stretch>
            <a:fillRect/>
          </a:stretch>
        </p:blipFill>
        <p:spPr>
          <a:xfrm>
            <a:off x="6585208" y="2342126"/>
            <a:ext cx="1146430" cy="1722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425E10BE-8981-2642-103E-C8B59262B681}"/>
              </a:ext>
            </a:extLst>
          </p:cNvPr>
          <p:cNvPicPr>
            <a:picLocks noChangeAspect="1"/>
          </p:cNvPicPr>
          <p:nvPr/>
        </p:nvPicPr>
        <p:blipFill>
          <a:blip r:embed="rId4"/>
          <a:stretch>
            <a:fillRect/>
          </a:stretch>
        </p:blipFill>
        <p:spPr>
          <a:xfrm>
            <a:off x="6967061" y="2571366"/>
            <a:ext cx="1161082" cy="1722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Content Placeholder 4">
            <a:extLst>
              <a:ext uri="{FF2B5EF4-FFF2-40B4-BE49-F238E27FC236}">
                <a16:creationId xmlns:a16="http://schemas.microsoft.com/office/drawing/2014/main" id="{558046D2-1E79-88E0-0469-AD3BD8C7E922}"/>
              </a:ext>
            </a:extLst>
          </p:cNvPr>
          <p:cNvPicPr>
            <a:picLocks noChangeAspect="1"/>
          </p:cNvPicPr>
          <p:nvPr/>
        </p:nvPicPr>
        <p:blipFill>
          <a:blip r:embed="rId5"/>
          <a:stretch>
            <a:fillRect/>
          </a:stretch>
        </p:blipFill>
        <p:spPr>
          <a:xfrm>
            <a:off x="7218576" y="2820689"/>
            <a:ext cx="1373040" cy="1605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836180D0-9A1F-104C-4D88-E0D89499DAE3}"/>
              </a:ext>
            </a:extLst>
          </p:cNvPr>
          <p:cNvPicPr>
            <a:picLocks noChangeAspect="1"/>
          </p:cNvPicPr>
          <p:nvPr/>
        </p:nvPicPr>
        <p:blipFill>
          <a:blip r:embed="rId6"/>
          <a:stretch>
            <a:fillRect/>
          </a:stretch>
        </p:blipFill>
        <p:spPr>
          <a:xfrm>
            <a:off x="7504389" y="3076238"/>
            <a:ext cx="1318816" cy="15787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Picture 30">
            <a:extLst>
              <a:ext uri="{FF2B5EF4-FFF2-40B4-BE49-F238E27FC236}">
                <a16:creationId xmlns:a16="http://schemas.microsoft.com/office/drawing/2014/main" id="{D3556EA3-CD7B-B2A3-C867-17F8B4960D43}"/>
              </a:ext>
            </a:extLst>
          </p:cNvPr>
          <p:cNvPicPr>
            <a:picLocks noChangeAspect="1"/>
          </p:cNvPicPr>
          <p:nvPr/>
        </p:nvPicPr>
        <p:blipFill>
          <a:blip r:embed="rId7"/>
          <a:stretch>
            <a:fillRect/>
          </a:stretch>
        </p:blipFill>
        <p:spPr>
          <a:xfrm>
            <a:off x="7763386" y="3298585"/>
            <a:ext cx="1402447" cy="1678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Picture 31">
            <a:extLst>
              <a:ext uri="{FF2B5EF4-FFF2-40B4-BE49-F238E27FC236}">
                <a16:creationId xmlns:a16="http://schemas.microsoft.com/office/drawing/2014/main" id="{21302712-DCD2-166A-40D7-7CDD8FF20320}"/>
              </a:ext>
            </a:extLst>
          </p:cNvPr>
          <p:cNvPicPr>
            <a:picLocks noChangeAspect="1"/>
          </p:cNvPicPr>
          <p:nvPr/>
        </p:nvPicPr>
        <p:blipFill>
          <a:blip r:embed="rId8"/>
          <a:stretch>
            <a:fillRect/>
          </a:stretch>
        </p:blipFill>
        <p:spPr>
          <a:xfrm>
            <a:off x="8083190" y="3614761"/>
            <a:ext cx="1206988" cy="17227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3" name="Picture 32">
            <a:extLst>
              <a:ext uri="{FF2B5EF4-FFF2-40B4-BE49-F238E27FC236}">
                <a16:creationId xmlns:a16="http://schemas.microsoft.com/office/drawing/2014/main" id="{08E516C7-8414-7B6C-694A-7A4DF44DF03B}"/>
              </a:ext>
            </a:extLst>
          </p:cNvPr>
          <p:cNvPicPr>
            <a:picLocks noChangeAspect="1"/>
          </p:cNvPicPr>
          <p:nvPr/>
        </p:nvPicPr>
        <p:blipFill>
          <a:blip r:embed="rId9"/>
          <a:stretch>
            <a:fillRect/>
          </a:stretch>
        </p:blipFill>
        <p:spPr>
          <a:xfrm>
            <a:off x="8458417" y="3790634"/>
            <a:ext cx="1250684" cy="1796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784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E7C14530-4EA6-76C2-2901-A1052B9D7C12}"/>
              </a:ext>
            </a:extLst>
          </p:cNvPr>
          <p:cNvSpPr>
            <a:spLocks noGrp="1"/>
          </p:cNvSpPr>
          <p:nvPr>
            <p:ph type="title"/>
          </p:nvPr>
        </p:nvSpPr>
        <p:spPr>
          <a:xfrm>
            <a:off x="408148" y="3313941"/>
            <a:ext cx="10506456" cy="764161"/>
          </a:xfrm>
        </p:spPr>
        <p:txBody>
          <a:bodyPr vert="horz" lIns="91440" tIns="45720" rIns="91440" bIns="45720" rtlCol="0" anchor="b">
            <a:normAutofit/>
          </a:bodyPr>
          <a:lstStyle/>
          <a:p>
            <a:r>
              <a:rPr lang="en-US" sz="4200" b="1" kern="1200" dirty="0">
                <a:solidFill>
                  <a:srgbClr val="7030A0"/>
                </a:solidFill>
                <a:latin typeface="+mj-lt"/>
                <a:ea typeface="+mj-ea"/>
                <a:cs typeface="+mj-cs"/>
              </a:rPr>
              <a:t>Typical guides fall short</a:t>
            </a:r>
            <a:endParaRPr lang="en-US" sz="4200" kern="1200" dirty="0">
              <a:solidFill>
                <a:srgbClr val="7030A0"/>
              </a:solidFill>
              <a:latin typeface="+mj-lt"/>
              <a:ea typeface="+mj-ea"/>
              <a:cs typeface="+mj-cs"/>
            </a:endParaRPr>
          </a:p>
        </p:txBody>
      </p:sp>
      <p:sp>
        <p:nvSpPr>
          <p:cNvPr id="13" name="TextBox 12">
            <a:extLst>
              <a:ext uri="{FF2B5EF4-FFF2-40B4-BE49-F238E27FC236}">
                <a16:creationId xmlns:a16="http://schemas.microsoft.com/office/drawing/2014/main" id="{644C681A-6972-2132-2F82-3FEC41467D01}"/>
              </a:ext>
            </a:extLst>
          </p:cNvPr>
          <p:cNvSpPr txBox="1"/>
          <p:nvPr/>
        </p:nvSpPr>
        <p:spPr>
          <a:xfrm>
            <a:off x="484448" y="4219899"/>
            <a:ext cx="8154355" cy="1751398"/>
          </a:xfrm>
          <a:prstGeom prst="rect">
            <a:avLst/>
          </a:prstGeom>
        </p:spPr>
        <p:txBody>
          <a:bodyPr vert="horz" lIns="91440" tIns="45720" rIns="91440" bIns="45720" rtlCol="0">
            <a:noAutofit/>
          </a:bodyPr>
          <a:lstStyle/>
          <a:p>
            <a:pPr marL="342900" indent="-342900">
              <a:lnSpc>
                <a:spcPct val="90000"/>
              </a:lnSpc>
              <a:spcBef>
                <a:spcPts val="1000"/>
              </a:spcBef>
              <a:buClr>
                <a:srgbClr val="7030A0"/>
              </a:buClr>
              <a:buFont typeface="Arial" panose="020B0604020202020204" pitchFamily="34" charset="0"/>
              <a:buChar char="•"/>
            </a:pPr>
            <a:r>
              <a:rPr lang="en-US" sz="2200" dirty="0"/>
              <a:t>But typical parenting milestones and guides don’t fit every child.</a:t>
            </a:r>
          </a:p>
          <a:p>
            <a:pPr marL="342900" indent="-342900">
              <a:lnSpc>
                <a:spcPct val="90000"/>
              </a:lnSpc>
              <a:spcBef>
                <a:spcPts val="1000"/>
              </a:spcBef>
              <a:buClr>
                <a:srgbClr val="7030A0"/>
              </a:buClr>
              <a:buFont typeface="Arial" panose="020B0604020202020204" pitchFamily="34" charset="0"/>
              <a:buChar char="•"/>
            </a:pPr>
            <a:r>
              <a:rPr lang="en-US" sz="2200" dirty="0"/>
              <a:t>Specially for families of children with unique genetic, neurological, sensory, or multifactorial conditions</a:t>
            </a:r>
          </a:p>
          <a:p>
            <a:pPr marL="342900" indent="-342900">
              <a:lnSpc>
                <a:spcPct val="90000"/>
              </a:lnSpc>
              <a:spcBef>
                <a:spcPts val="1000"/>
              </a:spcBef>
              <a:buClr>
                <a:srgbClr val="7030A0"/>
              </a:buClr>
              <a:buFont typeface="Arial" panose="020B0604020202020204" pitchFamily="34" charset="0"/>
              <a:buChar char="•"/>
            </a:pPr>
            <a:r>
              <a:rPr lang="en-US" sz="2200" dirty="0"/>
              <a:t>These guides often stop just where the real journey begins.</a:t>
            </a:r>
            <a:endParaRPr lang="en-US" sz="2200" kern="1200" dirty="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2D42914E-0A27-0873-40D2-4B8DE0071C51}"/>
              </a:ext>
            </a:extLst>
          </p:cNvPr>
          <p:cNvPicPr>
            <a:picLocks noChangeAspect="1"/>
          </p:cNvPicPr>
          <p:nvPr/>
        </p:nvPicPr>
        <p:blipFill>
          <a:blip r:embed="rId3"/>
          <a:srcRect l="22671" r="23769" b="2"/>
          <a:stretch>
            <a:fillRect/>
          </a:stretch>
        </p:blipFill>
        <p:spPr>
          <a:xfrm>
            <a:off x="182788" y="171716"/>
            <a:ext cx="2131588" cy="2813024"/>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4FFA4E3C-639F-71CC-0565-52026466EC7A}"/>
              </a:ext>
            </a:extLst>
          </p:cNvPr>
          <p:cNvPicPr>
            <a:picLocks noChangeAspect="1"/>
          </p:cNvPicPr>
          <p:nvPr/>
        </p:nvPicPr>
        <p:blipFill>
          <a:blip r:embed="rId4"/>
          <a:srcRect l="26636" r="18023" b="1"/>
          <a:stretch>
            <a:fillRect/>
          </a:stretch>
        </p:blipFill>
        <p:spPr>
          <a:xfrm>
            <a:off x="2497165" y="171715"/>
            <a:ext cx="2131588" cy="2813025"/>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0A8BF98A-09F9-009A-C9EC-4F523C8B36D3}"/>
              </a:ext>
            </a:extLst>
          </p:cNvPr>
          <p:cNvPicPr>
            <a:picLocks noChangeAspect="1"/>
          </p:cNvPicPr>
          <p:nvPr/>
        </p:nvPicPr>
        <p:blipFill>
          <a:blip r:embed="rId5"/>
          <a:srcRect l="16048" r="27847" b="-1"/>
          <a:stretch>
            <a:fillRect/>
          </a:stretch>
        </p:blipFill>
        <p:spPr>
          <a:xfrm>
            <a:off x="4811542" y="171715"/>
            <a:ext cx="2131588" cy="2813025"/>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13702161-A3E3-9865-19AA-026591BEF7CC}"/>
              </a:ext>
            </a:extLst>
          </p:cNvPr>
          <p:cNvPicPr>
            <a:picLocks noChangeAspect="1"/>
          </p:cNvPicPr>
          <p:nvPr/>
        </p:nvPicPr>
        <p:blipFill>
          <a:blip r:embed="rId6"/>
          <a:srcRect l="23393" r="21999" b="2"/>
          <a:stretch>
            <a:fillRect/>
          </a:stretch>
        </p:blipFill>
        <p:spPr>
          <a:xfrm>
            <a:off x="7125919" y="152853"/>
            <a:ext cx="2145881" cy="2831887"/>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40" name="Picture 39">
            <a:extLst>
              <a:ext uri="{FF2B5EF4-FFF2-40B4-BE49-F238E27FC236}">
                <a16:creationId xmlns:a16="http://schemas.microsoft.com/office/drawing/2014/main" id="{221A97A0-9F0A-0C65-EBDD-A5E64356DE09}"/>
              </a:ext>
            </a:extLst>
          </p:cNvPr>
          <p:cNvPicPr>
            <a:picLocks noChangeAspect="1"/>
          </p:cNvPicPr>
          <p:nvPr/>
        </p:nvPicPr>
        <p:blipFill>
          <a:blip r:embed="rId7"/>
          <a:stretch>
            <a:fillRect/>
          </a:stretch>
        </p:blipFill>
        <p:spPr>
          <a:xfrm>
            <a:off x="9060464" y="4450852"/>
            <a:ext cx="775275" cy="11650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 name="Picture 40">
            <a:extLst>
              <a:ext uri="{FF2B5EF4-FFF2-40B4-BE49-F238E27FC236}">
                <a16:creationId xmlns:a16="http://schemas.microsoft.com/office/drawing/2014/main" id="{76C709F9-C09B-6B61-4345-016DC47944E8}"/>
              </a:ext>
            </a:extLst>
          </p:cNvPr>
          <p:cNvPicPr>
            <a:picLocks noChangeAspect="1"/>
          </p:cNvPicPr>
          <p:nvPr/>
        </p:nvPicPr>
        <p:blipFill>
          <a:blip r:embed="rId8"/>
          <a:stretch>
            <a:fillRect/>
          </a:stretch>
        </p:blipFill>
        <p:spPr>
          <a:xfrm>
            <a:off x="9372354" y="4730019"/>
            <a:ext cx="785183" cy="11650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Picture 41">
            <a:extLst>
              <a:ext uri="{FF2B5EF4-FFF2-40B4-BE49-F238E27FC236}">
                <a16:creationId xmlns:a16="http://schemas.microsoft.com/office/drawing/2014/main" id="{4B929162-5E6D-5272-84E6-1167570C5ADB}"/>
              </a:ext>
            </a:extLst>
          </p:cNvPr>
          <p:cNvPicPr>
            <a:picLocks noChangeAspect="1"/>
          </p:cNvPicPr>
          <p:nvPr/>
        </p:nvPicPr>
        <p:blipFill>
          <a:blip r:embed="rId9"/>
          <a:stretch>
            <a:fillRect/>
          </a:stretch>
        </p:blipFill>
        <p:spPr>
          <a:xfrm>
            <a:off x="9720705" y="4621606"/>
            <a:ext cx="1002293" cy="11650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Content Placeholder 4">
            <a:extLst>
              <a:ext uri="{FF2B5EF4-FFF2-40B4-BE49-F238E27FC236}">
                <a16:creationId xmlns:a16="http://schemas.microsoft.com/office/drawing/2014/main" id="{DA2ADC8F-4999-12BC-7C37-A60913E110ED}"/>
              </a:ext>
            </a:extLst>
          </p:cNvPr>
          <p:cNvPicPr>
            <a:picLocks noChangeAspect="1"/>
          </p:cNvPicPr>
          <p:nvPr/>
        </p:nvPicPr>
        <p:blipFill>
          <a:blip r:embed="rId10"/>
          <a:stretch>
            <a:fillRect/>
          </a:stretch>
        </p:blipFill>
        <p:spPr>
          <a:xfrm>
            <a:off x="9601264" y="5197044"/>
            <a:ext cx="928520" cy="10855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Picture 43">
            <a:extLst>
              <a:ext uri="{FF2B5EF4-FFF2-40B4-BE49-F238E27FC236}">
                <a16:creationId xmlns:a16="http://schemas.microsoft.com/office/drawing/2014/main" id="{096A9F18-65F1-7AAB-66A8-D36469508360}"/>
              </a:ext>
            </a:extLst>
          </p:cNvPr>
          <p:cNvPicPr>
            <a:picLocks noChangeAspect="1"/>
          </p:cNvPicPr>
          <p:nvPr/>
        </p:nvPicPr>
        <p:blipFill>
          <a:blip r:embed="rId11"/>
          <a:stretch>
            <a:fillRect/>
          </a:stretch>
        </p:blipFill>
        <p:spPr>
          <a:xfrm>
            <a:off x="10022754" y="4998099"/>
            <a:ext cx="891850" cy="10676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5" name="Picture 44">
            <a:extLst>
              <a:ext uri="{FF2B5EF4-FFF2-40B4-BE49-F238E27FC236}">
                <a16:creationId xmlns:a16="http://schemas.microsoft.com/office/drawing/2014/main" id="{A06C9450-A9EF-F0C6-C9E2-C8D685A568CC}"/>
              </a:ext>
            </a:extLst>
          </p:cNvPr>
          <p:cNvPicPr>
            <a:picLocks noChangeAspect="1"/>
          </p:cNvPicPr>
          <p:nvPr/>
        </p:nvPicPr>
        <p:blipFill>
          <a:blip r:embed="rId12"/>
          <a:stretch>
            <a:fillRect/>
          </a:stretch>
        </p:blipFill>
        <p:spPr>
          <a:xfrm>
            <a:off x="10284272" y="5237846"/>
            <a:ext cx="948405" cy="11351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6" name="Picture 45">
            <a:extLst>
              <a:ext uri="{FF2B5EF4-FFF2-40B4-BE49-F238E27FC236}">
                <a16:creationId xmlns:a16="http://schemas.microsoft.com/office/drawing/2014/main" id="{3317B7D4-9404-962F-1CFA-8EA73BE4B043}"/>
              </a:ext>
            </a:extLst>
          </p:cNvPr>
          <p:cNvPicPr>
            <a:picLocks noChangeAspect="1"/>
          </p:cNvPicPr>
          <p:nvPr/>
        </p:nvPicPr>
        <p:blipFill>
          <a:blip r:embed="rId13"/>
          <a:stretch>
            <a:fillRect/>
          </a:stretch>
        </p:blipFill>
        <p:spPr>
          <a:xfrm>
            <a:off x="10555228" y="5388776"/>
            <a:ext cx="816227" cy="11650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7" name="Picture 46">
            <a:extLst>
              <a:ext uri="{FF2B5EF4-FFF2-40B4-BE49-F238E27FC236}">
                <a16:creationId xmlns:a16="http://schemas.microsoft.com/office/drawing/2014/main" id="{2BE206D6-BCB2-60DA-CFFA-506D96A095F1}"/>
              </a:ext>
            </a:extLst>
          </p:cNvPr>
          <p:cNvPicPr>
            <a:picLocks noChangeAspect="1"/>
          </p:cNvPicPr>
          <p:nvPr/>
        </p:nvPicPr>
        <p:blipFill>
          <a:blip r:embed="rId14"/>
          <a:stretch>
            <a:fillRect/>
          </a:stretch>
        </p:blipFill>
        <p:spPr>
          <a:xfrm>
            <a:off x="10861776" y="5666396"/>
            <a:ext cx="845776" cy="12145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8" name="Multiplication Sign 47">
            <a:extLst>
              <a:ext uri="{FF2B5EF4-FFF2-40B4-BE49-F238E27FC236}">
                <a16:creationId xmlns:a16="http://schemas.microsoft.com/office/drawing/2014/main" id="{8D947E6A-8668-6887-E22D-8C7B32AB64A6}"/>
              </a:ext>
            </a:extLst>
          </p:cNvPr>
          <p:cNvSpPr/>
          <p:nvPr/>
        </p:nvSpPr>
        <p:spPr>
          <a:xfrm>
            <a:off x="9483094" y="3876107"/>
            <a:ext cx="1661565" cy="306447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accent5"/>
                </a:solidFill>
                <a:prstDash val="solid"/>
              </a:ln>
              <a:solidFill>
                <a:srgbClr val="FF0000"/>
              </a:solidFill>
              <a:effectLst>
                <a:outerShdw blurRad="38100" dist="22860" dir="5400000" algn="tl" rotWithShape="0">
                  <a:srgbClr val="000000">
                    <a:alpha val="30000"/>
                  </a:srgbClr>
                </a:outerShdw>
              </a:effectLst>
            </a:endParaRPr>
          </a:p>
        </p:txBody>
      </p:sp>
      <p:pic>
        <p:nvPicPr>
          <p:cNvPr id="3" name="Picture 2">
            <a:extLst>
              <a:ext uri="{FF2B5EF4-FFF2-40B4-BE49-F238E27FC236}">
                <a16:creationId xmlns:a16="http://schemas.microsoft.com/office/drawing/2014/main" id="{80892A0D-7DE8-B801-B57B-397E2C708BEF}"/>
              </a:ext>
            </a:extLst>
          </p:cNvPr>
          <p:cNvPicPr>
            <a:picLocks noChangeAspect="1"/>
          </p:cNvPicPr>
          <p:nvPr/>
        </p:nvPicPr>
        <p:blipFill>
          <a:blip r:embed="rId15"/>
          <a:stretch>
            <a:fillRect/>
          </a:stretch>
        </p:blipFill>
        <p:spPr>
          <a:xfrm>
            <a:off x="9460373" y="184460"/>
            <a:ext cx="2548839" cy="2831887"/>
          </a:xfrm>
          <a:prstGeom prst="rect">
            <a:avLst/>
          </a:prstGeom>
        </p:spPr>
      </p:pic>
    </p:spTree>
    <p:extLst>
      <p:ext uri="{BB962C8B-B14F-4D97-AF65-F5344CB8AC3E}">
        <p14:creationId xmlns:p14="http://schemas.microsoft.com/office/powerpoint/2010/main" val="402457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7DB1-1FEE-1E01-8278-D9A5979EF137}"/>
            </a:ext>
          </a:extLst>
        </p:cNvPr>
        <p:cNvGrpSpPr/>
        <p:nvPr/>
      </p:nvGrpSpPr>
      <p:grpSpPr>
        <a:xfrm>
          <a:off x="0" y="0"/>
          <a:ext cx="0" cy="0"/>
          <a:chOff x="0" y="0"/>
          <a:chExt cx="0" cy="0"/>
        </a:xfrm>
      </p:grpSpPr>
      <p:pic>
        <p:nvPicPr>
          <p:cNvPr id="101" name="Picture 100">
            <a:extLst>
              <a:ext uri="{FF2B5EF4-FFF2-40B4-BE49-F238E27FC236}">
                <a16:creationId xmlns:a16="http://schemas.microsoft.com/office/drawing/2014/main" id="{767A9A8B-1395-22DF-6374-DE440C81750F}"/>
              </a:ext>
            </a:extLst>
          </p:cNvPr>
          <p:cNvPicPr>
            <a:picLocks noChangeAspect="1"/>
          </p:cNvPicPr>
          <p:nvPr/>
        </p:nvPicPr>
        <p:blipFill>
          <a:blip r:embed="rId3"/>
          <a:stretch>
            <a:fillRect/>
          </a:stretch>
        </p:blipFill>
        <p:spPr>
          <a:xfrm>
            <a:off x="6206752" y="5474419"/>
            <a:ext cx="697964" cy="853067"/>
          </a:xfrm>
          <a:prstGeom prst="rect">
            <a:avLst/>
          </a:prstGeom>
        </p:spPr>
      </p:pic>
      <p:pic>
        <p:nvPicPr>
          <p:cNvPr id="104" name="Picture 103">
            <a:extLst>
              <a:ext uri="{FF2B5EF4-FFF2-40B4-BE49-F238E27FC236}">
                <a16:creationId xmlns:a16="http://schemas.microsoft.com/office/drawing/2014/main" id="{7F4893EB-D053-B7D4-444D-19CD2233D3DD}"/>
              </a:ext>
            </a:extLst>
          </p:cNvPr>
          <p:cNvPicPr>
            <a:picLocks noChangeAspect="1"/>
          </p:cNvPicPr>
          <p:nvPr/>
        </p:nvPicPr>
        <p:blipFill>
          <a:blip r:embed="rId4"/>
          <a:stretch>
            <a:fillRect/>
          </a:stretch>
        </p:blipFill>
        <p:spPr>
          <a:xfrm>
            <a:off x="3075181" y="5560779"/>
            <a:ext cx="861684" cy="853067"/>
          </a:xfrm>
          <a:prstGeom prst="rect">
            <a:avLst/>
          </a:prstGeom>
        </p:spPr>
      </p:pic>
      <p:pic>
        <p:nvPicPr>
          <p:cNvPr id="105" name="Picture 104">
            <a:extLst>
              <a:ext uri="{FF2B5EF4-FFF2-40B4-BE49-F238E27FC236}">
                <a16:creationId xmlns:a16="http://schemas.microsoft.com/office/drawing/2014/main" id="{B6A77CDD-950D-A405-4328-30235268C9EA}"/>
              </a:ext>
            </a:extLst>
          </p:cNvPr>
          <p:cNvPicPr>
            <a:picLocks noChangeAspect="1"/>
          </p:cNvPicPr>
          <p:nvPr/>
        </p:nvPicPr>
        <p:blipFill>
          <a:blip r:embed="rId5"/>
          <a:stretch>
            <a:fillRect/>
          </a:stretch>
        </p:blipFill>
        <p:spPr>
          <a:xfrm>
            <a:off x="1804528" y="4458508"/>
            <a:ext cx="965086" cy="637646"/>
          </a:xfrm>
          <a:prstGeom prst="rect">
            <a:avLst/>
          </a:prstGeom>
        </p:spPr>
      </p:pic>
      <p:pic>
        <p:nvPicPr>
          <p:cNvPr id="103" name="Picture 102">
            <a:extLst>
              <a:ext uri="{FF2B5EF4-FFF2-40B4-BE49-F238E27FC236}">
                <a16:creationId xmlns:a16="http://schemas.microsoft.com/office/drawing/2014/main" id="{E61C05E9-05E4-47A7-BA75-4021267D7546}"/>
              </a:ext>
            </a:extLst>
          </p:cNvPr>
          <p:cNvPicPr>
            <a:picLocks noChangeAspect="1"/>
          </p:cNvPicPr>
          <p:nvPr/>
        </p:nvPicPr>
        <p:blipFill>
          <a:blip r:embed="rId6"/>
          <a:stretch>
            <a:fillRect/>
          </a:stretch>
        </p:blipFill>
        <p:spPr>
          <a:xfrm>
            <a:off x="4480972" y="4164698"/>
            <a:ext cx="965086" cy="999555"/>
          </a:xfrm>
          <a:prstGeom prst="rect">
            <a:avLst/>
          </a:prstGeom>
        </p:spPr>
      </p:pic>
      <p:pic>
        <p:nvPicPr>
          <p:cNvPr id="102" name="Picture 101">
            <a:extLst>
              <a:ext uri="{FF2B5EF4-FFF2-40B4-BE49-F238E27FC236}">
                <a16:creationId xmlns:a16="http://schemas.microsoft.com/office/drawing/2014/main" id="{CE55C857-79B1-DE3E-DD45-6E604B848BD0}"/>
              </a:ext>
            </a:extLst>
          </p:cNvPr>
          <p:cNvPicPr>
            <a:picLocks noChangeAspect="1"/>
          </p:cNvPicPr>
          <p:nvPr/>
        </p:nvPicPr>
        <p:blipFill>
          <a:blip r:embed="rId7"/>
          <a:stretch>
            <a:fillRect/>
          </a:stretch>
        </p:blipFill>
        <p:spPr>
          <a:xfrm>
            <a:off x="7710165" y="4109613"/>
            <a:ext cx="741049" cy="1068488"/>
          </a:xfrm>
          <a:prstGeom prst="rect">
            <a:avLst/>
          </a:prstGeom>
        </p:spPr>
      </p:pic>
      <p:sp>
        <p:nvSpPr>
          <p:cNvPr id="88" name="Rectangle 87">
            <a:extLst>
              <a:ext uri="{FF2B5EF4-FFF2-40B4-BE49-F238E27FC236}">
                <a16:creationId xmlns:a16="http://schemas.microsoft.com/office/drawing/2014/main" id="{C1CE3987-AA08-544F-5C49-88519733164C}"/>
              </a:ext>
            </a:extLst>
          </p:cNvPr>
          <p:cNvSpPr/>
          <p:nvPr/>
        </p:nvSpPr>
        <p:spPr>
          <a:xfrm>
            <a:off x="242098" y="5151680"/>
            <a:ext cx="8229600" cy="107102"/>
          </a:xfrm>
          <a:prstGeom prst="rect">
            <a:avLst/>
          </a:prstGeom>
          <a:solidFill>
            <a:srgbClr val="DCDC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9" name="Oval 88">
            <a:extLst>
              <a:ext uri="{FF2B5EF4-FFF2-40B4-BE49-F238E27FC236}">
                <a16:creationId xmlns:a16="http://schemas.microsoft.com/office/drawing/2014/main" id="{F8FC5827-7FBB-FADC-FF78-4EFDA877CBB6}"/>
              </a:ext>
            </a:extLst>
          </p:cNvPr>
          <p:cNvSpPr/>
          <p:nvPr/>
        </p:nvSpPr>
        <p:spPr>
          <a:xfrm>
            <a:off x="924269" y="503114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0" name="TextBox 89">
            <a:extLst>
              <a:ext uri="{FF2B5EF4-FFF2-40B4-BE49-F238E27FC236}">
                <a16:creationId xmlns:a16="http://schemas.microsoft.com/office/drawing/2014/main" id="{41CA2906-DE00-9ED2-CE91-39FBF36D7374}"/>
              </a:ext>
            </a:extLst>
          </p:cNvPr>
          <p:cNvSpPr txBox="1"/>
          <p:nvPr/>
        </p:nvSpPr>
        <p:spPr>
          <a:xfrm>
            <a:off x="380618" y="5353693"/>
            <a:ext cx="1261591" cy="400110"/>
          </a:xfrm>
          <a:prstGeom prst="rect">
            <a:avLst/>
          </a:prstGeom>
          <a:noFill/>
        </p:spPr>
        <p:txBody>
          <a:bodyPr wrap="square">
            <a:spAutoFit/>
          </a:bodyPr>
          <a:lstStyle/>
          <a:p>
            <a:pPr>
              <a:defRPr sz="1400">
                <a:solidFill>
                  <a:srgbClr val="787882"/>
                </a:solidFill>
              </a:defRPr>
            </a:pPr>
            <a:r>
              <a:rPr lang="en-US" sz="2000" dirty="0"/>
              <a:t>Birth</a:t>
            </a:r>
            <a:endParaRPr sz="2000" dirty="0"/>
          </a:p>
        </p:txBody>
      </p:sp>
      <p:sp>
        <p:nvSpPr>
          <p:cNvPr id="91" name="Oval 90">
            <a:extLst>
              <a:ext uri="{FF2B5EF4-FFF2-40B4-BE49-F238E27FC236}">
                <a16:creationId xmlns:a16="http://schemas.microsoft.com/office/drawing/2014/main" id="{2050DCA2-D391-F527-FEB6-4892E3345A8D}"/>
              </a:ext>
            </a:extLst>
          </p:cNvPr>
          <p:cNvSpPr/>
          <p:nvPr/>
        </p:nvSpPr>
        <p:spPr>
          <a:xfrm>
            <a:off x="2281356" y="503114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2" name="TextBox 91">
            <a:extLst>
              <a:ext uri="{FF2B5EF4-FFF2-40B4-BE49-F238E27FC236}">
                <a16:creationId xmlns:a16="http://schemas.microsoft.com/office/drawing/2014/main" id="{EAE09E34-F4ED-4A89-90B8-B3FCA7F0457C}"/>
              </a:ext>
            </a:extLst>
          </p:cNvPr>
          <p:cNvSpPr txBox="1"/>
          <p:nvPr/>
        </p:nvSpPr>
        <p:spPr>
          <a:xfrm>
            <a:off x="1851291" y="5353693"/>
            <a:ext cx="636494" cy="400110"/>
          </a:xfrm>
          <a:prstGeom prst="rect">
            <a:avLst/>
          </a:prstGeom>
          <a:noFill/>
        </p:spPr>
        <p:txBody>
          <a:bodyPr wrap="square">
            <a:spAutoFit/>
          </a:bodyPr>
          <a:lstStyle/>
          <a:p>
            <a:pPr>
              <a:defRPr sz="1400">
                <a:solidFill>
                  <a:srgbClr val="787882"/>
                </a:solidFill>
              </a:defRPr>
            </a:pPr>
            <a:r>
              <a:rPr lang="en-US" sz="2000" dirty="0"/>
              <a:t>2m</a:t>
            </a:r>
            <a:endParaRPr sz="2000" dirty="0"/>
          </a:p>
        </p:txBody>
      </p:sp>
      <p:sp>
        <p:nvSpPr>
          <p:cNvPr id="93" name="Oval 92">
            <a:extLst>
              <a:ext uri="{FF2B5EF4-FFF2-40B4-BE49-F238E27FC236}">
                <a16:creationId xmlns:a16="http://schemas.microsoft.com/office/drawing/2014/main" id="{7A9B9063-AC5E-F17C-CB1D-B25CF287F2C1}"/>
              </a:ext>
            </a:extLst>
          </p:cNvPr>
          <p:cNvSpPr/>
          <p:nvPr/>
        </p:nvSpPr>
        <p:spPr>
          <a:xfrm>
            <a:off x="3346466" y="4964251"/>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4" name="TextBox 93">
            <a:extLst>
              <a:ext uri="{FF2B5EF4-FFF2-40B4-BE49-F238E27FC236}">
                <a16:creationId xmlns:a16="http://schemas.microsoft.com/office/drawing/2014/main" id="{7D070699-5050-17E7-FF8E-B2B0C3977C5D}"/>
              </a:ext>
            </a:extLst>
          </p:cNvPr>
          <p:cNvSpPr txBox="1"/>
          <p:nvPr/>
        </p:nvSpPr>
        <p:spPr>
          <a:xfrm>
            <a:off x="3218838" y="5333797"/>
            <a:ext cx="636494" cy="400110"/>
          </a:xfrm>
          <a:prstGeom prst="rect">
            <a:avLst/>
          </a:prstGeom>
          <a:noFill/>
        </p:spPr>
        <p:txBody>
          <a:bodyPr wrap="square">
            <a:spAutoFit/>
          </a:bodyPr>
          <a:lstStyle/>
          <a:p>
            <a:pPr>
              <a:defRPr sz="1400">
                <a:solidFill>
                  <a:srgbClr val="787882"/>
                </a:solidFill>
              </a:defRPr>
            </a:pPr>
            <a:r>
              <a:rPr lang="en-US" sz="2000" dirty="0"/>
              <a:t>4m</a:t>
            </a:r>
            <a:endParaRPr sz="2000" dirty="0"/>
          </a:p>
        </p:txBody>
      </p:sp>
      <p:sp>
        <p:nvSpPr>
          <p:cNvPr id="95" name="Oval 94">
            <a:extLst>
              <a:ext uri="{FF2B5EF4-FFF2-40B4-BE49-F238E27FC236}">
                <a16:creationId xmlns:a16="http://schemas.microsoft.com/office/drawing/2014/main" id="{C7277AF2-D19D-8681-C770-67D61EABA035}"/>
              </a:ext>
            </a:extLst>
          </p:cNvPr>
          <p:cNvSpPr/>
          <p:nvPr/>
        </p:nvSpPr>
        <p:spPr>
          <a:xfrm>
            <a:off x="4806848" y="503114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6" name="TextBox 95">
            <a:extLst>
              <a:ext uri="{FF2B5EF4-FFF2-40B4-BE49-F238E27FC236}">
                <a16:creationId xmlns:a16="http://schemas.microsoft.com/office/drawing/2014/main" id="{F19505EA-BF9F-F217-8A85-0178D653111F}"/>
              </a:ext>
            </a:extLst>
          </p:cNvPr>
          <p:cNvSpPr txBox="1"/>
          <p:nvPr/>
        </p:nvSpPr>
        <p:spPr>
          <a:xfrm>
            <a:off x="4594491" y="5353693"/>
            <a:ext cx="636494" cy="400110"/>
          </a:xfrm>
          <a:prstGeom prst="rect">
            <a:avLst/>
          </a:prstGeom>
          <a:noFill/>
        </p:spPr>
        <p:txBody>
          <a:bodyPr wrap="square">
            <a:spAutoFit/>
          </a:bodyPr>
          <a:lstStyle/>
          <a:p>
            <a:pPr>
              <a:defRPr sz="1400">
                <a:solidFill>
                  <a:srgbClr val="787882"/>
                </a:solidFill>
              </a:defRPr>
            </a:pPr>
            <a:r>
              <a:rPr lang="en-US" sz="2000" dirty="0"/>
              <a:t>6m</a:t>
            </a:r>
            <a:endParaRPr sz="2000" dirty="0"/>
          </a:p>
        </p:txBody>
      </p:sp>
      <p:sp>
        <p:nvSpPr>
          <p:cNvPr id="97" name="Oval 96">
            <a:extLst>
              <a:ext uri="{FF2B5EF4-FFF2-40B4-BE49-F238E27FC236}">
                <a16:creationId xmlns:a16="http://schemas.microsoft.com/office/drawing/2014/main" id="{A681CE59-70C0-9E92-144E-16E24A3F36FE}"/>
              </a:ext>
            </a:extLst>
          </p:cNvPr>
          <p:cNvSpPr/>
          <p:nvPr/>
        </p:nvSpPr>
        <p:spPr>
          <a:xfrm>
            <a:off x="6149412" y="503114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8" name="TextBox 97">
            <a:extLst>
              <a:ext uri="{FF2B5EF4-FFF2-40B4-BE49-F238E27FC236}">
                <a16:creationId xmlns:a16="http://schemas.microsoft.com/office/drawing/2014/main" id="{95DA5E65-9506-C3AB-96D0-0E0267D68476}"/>
              </a:ext>
            </a:extLst>
          </p:cNvPr>
          <p:cNvSpPr txBox="1"/>
          <p:nvPr/>
        </p:nvSpPr>
        <p:spPr>
          <a:xfrm>
            <a:off x="5966091" y="5353693"/>
            <a:ext cx="636494" cy="400110"/>
          </a:xfrm>
          <a:prstGeom prst="rect">
            <a:avLst/>
          </a:prstGeom>
          <a:noFill/>
        </p:spPr>
        <p:txBody>
          <a:bodyPr wrap="square">
            <a:spAutoFit/>
          </a:bodyPr>
          <a:lstStyle/>
          <a:p>
            <a:pPr>
              <a:defRPr sz="1400">
                <a:solidFill>
                  <a:srgbClr val="787882"/>
                </a:solidFill>
              </a:defRPr>
            </a:pPr>
            <a:r>
              <a:rPr lang="en-US" sz="2000" dirty="0"/>
              <a:t>8m</a:t>
            </a:r>
            <a:endParaRPr sz="2000" dirty="0"/>
          </a:p>
        </p:txBody>
      </p:sp>
      <p:sp>
        <p:nvSpPr>
          <p:cNvPr id="99" name="Oval 98">
            <a:extLst>
              <a:ext uri="{FF2B5EF4-FFF2-40B4-BE49-F238E27FC236}">
                <a16:creationId xmlns:a16="http://schemas.microsoft.com/office/drawing/2014/main" id="{878EF9D7-0790-F945-FECD-41B2D5C22EB9}"/>
              </a:ext>
            </a:extLst>
          </p:cNvPr>
          <p:cNvSpPr/>
          <p:nvPr/>
        </p:nvSpPr>
        <p:spPr>
          <a:xfrm>
            <a:off x="7564554" y="5031147"/>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0" name="TextBox 99">
            <a:extLst>
              <a:ext uri="{FF2B5EF4-FFF2-40B4-BE49-F238E27FC236}">
                <a16:creationId xmlns:a16="http://schemas.microsoft.com/office/drawing/2014/main" id="{905A765D-33C0-E53D-3313-68689C9E0F84}"/>
              </a:ext>
            </a:extLst>
          </p:cNvPr>
          <p:cNvSpPr txBox="1"/>
          <p:nvPr/>
        </p:nvSpPr>
        <p:spPr>
          <a:xfrm>
            <a:off x="7315371" y="5353693"/>
            <a:ext cx="777314" cy="400110"/>
          </a:xfrm>
          <a:prstGeom prst="rect">
            <a:avLst/>
          </a:prstGeom>
          <a:noFill/>
        </p:spPr>
        <p:txBody>
          <a:bodyPr wrap="square">
            <a:spAutoFit/>
          </a:bodyPr>
          <a:lstStyle/>
          <a:p>
            <a:pPr>
              <a:defRPr sz="1400">
                <a:solidFill>
                  <a:srgbClr val="787882"/>
                </a:solidFill>
              </a:defRPr>
            </a:pPr>
            <a:r>
              <a:rPr lang="en-US" sz="2000" dirty="0"/>
              <a:t>10m</a:t>
            </a:r>
            <a:endParaRPr sz="2000" dirty="0"/>
          </a:p>
        </p:txBody>
      </p:sp>
      <p:sp>
        <p:nvSpPr>
          <p:cNvPr id="2" name="Title 1">
            <a:extLst>
              <a:ext uri="{FF2B5EF4-FFF2-40B4-BE49-F238E27FC236}">
                <a16:creationId xmlns:a16="http://schemas.microsoft.com/office/drawing/2014/main" id="{B8094943-8CCC-6DB1-816F-CFFE43C1293E}"/>
              </a:ext>
            </a:extLst>
          </p:cNvPr>
          <p:cNvSpPr>
            <a:spLocks noGrp="1"/>
          </p:cNvSpPr>
          <p:nvPr>
            <p:ph type="title"/>
          </p:nvPr>
        </p:nvSpPr>
        <p:spPr>
          <a:xfrm>
            <a:off x="838200" y="365125"/>
            <a:ext cx="10515600" cy="946437"/>
          </a:xfrm>
        </p:spPr>
        <p:txBody>
          <a:bodyPr>
            <a:normAutofit/>
          </a:bodyPr>
          <a:lstStyle/>
          <a:p>
            <a:r>
              <a:rPr lang="en-US" sz="4000" b="1" dirty="0">
                <a:solidFill>
                  <a:srgbClr val="7030A0"/>
                </a:solidFill>
              </a:rPr>
              <a:t>Meet Emma</a:t>
            </a:r>
            <a:endParaRPr lang="en-US" sz="4000" dirty="0"/>
          </a:p>
        </p:txBody>
      </p:sp>
      <p:sp>
        <p:nvSpPr>
          <p:cNvPr id="4" name="TextBox 3">
            <a:extLst>
              <a:ext uri="{FF2B5EF4-FFF2-40B4-BE49-F238E27FC236}">
                <a16:creationId xmlns:a16="http://schemas.microsoft.com/office/drawing/2014/main" id="{6039FD96-BCF7-493E-F75B-AD50668F1794}"/>
              </a:ext>
            </a:extLst>
          </p:cNvPr>
          <p:cNvSpPr txBox="1"/>
          <p:nvPr/>
        </p:nvSpPr>
        <p:spPr>
          <a:xfrm>
            <a:off x="838200" y="1269260"/>
            <a:ext cx="7908838" cy="2462213"/>
          </a:xfrm>
          <a:prstGeom prst="rect">
            <a:avLst/>
          </a:prstGeom>
          <a:noFill/>
        </p:spPr>
        <p:txBody>
          <a:bodyPr wrap="square">
            <a:spAutoFit/>
          </a:bodyPr>
          <a:lstStyle/>
          <a:p>
            <a:pPr marL="342900" indent="-342900">
              <a:buClr>
                <a:srgbClr val="7030A0"/>
              </a:buClr>
              <a:buFont typeface="Arial" panose="020B0604020202020204" pitchFamily="34" charset="0"/>
              <a:buChar char="•"/>
            </a:pPr>
            <a:r>
              <a:rPr lang="en-US" sz="2200" dirty="0"/>
              <a:t>When Emma was born, everything seemed fine.</a:t>
            </a:r>
          </a:p>
          <a:p>
            <a:pPr marL="342900" indent="-342900">
              <a:buClr>
                <a:srgbClr val="7030A0"/>
              </a:buClr>
              <a:buFont typeface="Arial" panose="020B0604020202020204" pitchFamily="34" charset="0"/>
              <a:buChar char="•"/>
            </a:pPr>
            <a:endParaRPr lang="en-US" sz="2200" dirty="0"/>
          </a:p>
          <a:p>
            <a:pPr marL="342900" indent="-342900">
              <a:buClr>
                <a:srgbClr val="7030A0"/>
              </a:buClr>
              <a:buFont typeface="Arial" panose="020B0604020202020204" pitchFamily="34" charset="0"/>
              <a:buChar char="•"/>
            </a:pPr>
            <a:r>
              <a:rPr lang="en-US" sz="2200" dirty="0"/>
              <a:t>But as months passed, her parents noticed she wasn’t sitting, crawling, or talking like other babies at the park.</a:t>
            </a:r>
          </a:p>
          <a:p>
            <a:pPr marL="342900" indent="-342900">
              <a:buClr>
                <a:srgbClr val="7030A0"/>
              </a:buClr>
              <a:buFont typeface="Arial" panose="020B0604020202020204" pitchFamily="34" charset="0"/>
              <a:buChar char="•"/>
            </a:pPr>
            <a:endParaRPr lang="en-US" sz="2200" dirty="0"/>
          </a:p>
          <a:p>
            <a:pPr marL="342900" indent="-342900">
              <a:buClr>
                <a:srgbClr val="7030A0"/>
              </a:buClr>
              <a:buFont typeface="Arial" panose="020B0604020202020204" pitchFamily="34" charset="0"/>
              <a:buChar char="•"/>
            </a:pPr>
            <a:r>
              <a:rPr lang="en-US" sz="2200" dirty="0"/>
              <a:t>They felt worried, lost, and unsure why milestones that fit every book didn’t fit their little girl.</a:t>
            </a:r>
          </a:p>
        </p:txBody>
      </p:sp>
      <p:pic>
        <p:nvPicPr>
          <p:cNvPr id="6" name="Picture 5" descr="A person and person with a baby&#10;&#10;AI-generated content may be incorrect.">
            <a:extLst>
              <a:ext uri="{FF2B5EF4-FFF2-40B4-BE49-F238E27FC236}">
                <a16:creationId xmlns:a16="http://schemas.microsoft.com/office/drawing/2014/main" id="{5A21F6A9-F343-EA27-37DF-8861E17B96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1763" y="1281762"/>
            <a:ext cx="3117492" cy="4676238"/>
          </a:xfrm>
          <a:prstGeom prst="rect">
            <a:avLst/>
          </a:prstGeom>
        </p:spPr>
      </p:pic>
    </p:spTree>
    <p:extLst>
      <p:ext uri="{BB962C8B-B14F-4D97-AF65-F5344CB8AC3E}">
        <p14:creationId xmlns:p14="http://schemas.microsoft.com/office/powerpoint/2010/main" val="351404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985B-F72C-8AC0-3250-45F00CDA3A1B}"/>
              </a:ext>
            </a:extLst>
          </p:cNvPr>
          <p:cNvSpPr>
            <a:spLocks noGrp="1"/>
          </p:cNvSpPr>
          <p:nvPr>
            <p:ph type="title"/>
          </p:nvPr>
        </p:nvSpPr>
        <p:spPr>
          <a:xfrm>
            <a:off x="608836" y="330620"/>
            <a:ext cx="10515600" cy="999866"/>
          </a:xfrm>
        </p:spPr>
        <p:txBody>
          <a:bodyPr>
            <a:normAutofit/>
          </a:bodyPr>
          <a:lstStyle/>
          <a:p>
            <a:r>
              <a:rPr lang="en-US" sz="4000" b="1" dirty="0">
                <a:solidFill>
                  <a:srgbClr val="7030A0"/>
                </a:solidFill>
              </a:rPr>
              <a:t>Diagnosis… then what?</a:t>
            </a:r>
            <a:endParaRPr lang="en-US" sz="4000" dirty="0"/>
          </a:p>
        </p:txBody>
      </p:sp>
      <p:pic>
        <p:nvPicPr>
          <p:cNvPr id="7" name="Content Placeholder 4">
            <a:extLst>
              <a:ext uri="{FF2B5EF4-FFF2-40B4-BE49-F238E27FC236}">
                <a16:creationId xmlns:a16="http://schemas.microsoft.com/office/drawing/2014/main" id="{60E6B6E8-BE1D-6602-40F1-33832A2A3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6877" y="1523571"/>
            <a:ext cx="5716287" cy="3810858"/>
          </a:xfrm>
        </p:spPr>
      </p:pic>
      <p:sp>
        <p:nvSpPr>
          <p:cNvPr id="4" name="TextBox 3">
            <a:extLst>
              <a:ext uri="{FF2B5EF4-FFF2-40B4-BE49-F238E27FC236}">
                <a16:creationId xmlns:a16="http://schemas.microsoft.com/office/drawing/2014/main" id="{21373F40-B5E9-97E1-A6FB-60C9D1681D82}"/>
              </a:ext>
            </a:extLst>
          </p:cNvPr>
          <p:cNvSpPr txBox="1"/>
          <p:nvPr/>
        </p:nvSpPr>
        <p:spPr>
          <a:xfrm>
            <a:off x="608836" y="1330485"/>
            <a:ext cx="5119104" cy="4832092"/>
          </a:xfrm>
          <a:prstGeom prst="rect">
            <a:avLst/>
          </a:prstGeom>
          <a:noFill/>
        </p:spPr>
        <p:txBody>
          <a:bodyPr wrap="square">
            <a:spAutoFit/>
          </a:bodyPr>
          <a:lstStyle/>
          <a:p>
            <a:pPr marL="342900" indent="-342900">
              <a:buClr>
                <a:srgbClr val="7030A0"/>
              </a:buClr>
              <a:buFont typeface="Arial" panose="020B0604020202020204" pitchFamily="34" charset="0"/>
              <a:buChar char="•"/>
            </a:pPr>
            <a:r>
              <a:rPr lang="en-US" sz="2200" dirty="0"/>
              <a:t>After months of worry, Emma’s parents finally got an answer — she was diagnosed with Down syndrome, a genetic condition that affects learning and development.</a:t>
            </a:r>
          </a:p>
          <a:p>
            <a:pPr marL="342900" indent="-342900">
              <a:buClr>
                <a:srgbClr val="7030A0"/>
              </a:buClr>
              <a:buFont typeface="Arial" panose="020B0604020202020204" pitchFamily="34" charset="0"/>
              <a:buChar char="•"/>
            </a:pPr>
            <a:endParaRPr lang="en-US" sz="2200" dirty="0"/>
          </a:p>
          <a:p>
            <a:pPr marL="342900" indent="-342900">
              <a:buClr>
                <a:srgbClr val="7030A0"/>
              </a:buClr>
              <a:buFont typeface="Arial" panose="020B0604020202020204" pitchFamily="34" charset="0"/>
              <a:buChar char="•"/>
            </a:pPr>
            <a:r>
              <a:rPr lang="en-US" sz="2200" dirty="0"/>
              <a:t>The diagnosis brought clarity… but also uncertainty.</a:t>
            </a:r>
          </a:p>
          <a:p>
            <a:pPr marL="342900" indent="-342900">
              <a:buClr>
                <a:srgbClr val="7030A0"/>
              </a:buClr>
              <a:buFont typeface="Arial" panose="020B0604020202020204" pitchFamily="34" charset="0"/>
              <a:buChar char="•"/>
            </a:pPr>
            <a:endParaRPr lang="en-US" sz="2200" dirty="0"/>
          </a:p>
          <a:p>
            <a:pPr marL="342900" indent="-342900">
              <a:buClr>
                <a:srgbClr val="7030A0"/>
              </a:buClr>
              <a:buFont typeface="Arial" panose="020B0604020202020204" pitchFamily="34" charset="0"/>
              <a:buChar char="•"/>
            </a:pPr>
            <a:r>
              <a:rPr lang="en-US" sz="2200" dirty="0"/>
              <a:t>Once they left the doctor’s office, apart from bunch of handouts,   there was no roadmap, no plan for Tuesday’s therapy, or next month’s progress.</a:t>
            </a:r>
          </a:p>
        </p:txBody>
      </p:sp>
    </p:spTree>
    <p:extLst>
      <p:ext uri="{BB962C8B-B14F-4D97-AF65-F5344CB8AC3E}">
        <p14:creationId xmlns:p14="http://schemas.microsoft.com/office/powerpoint/2010/main" val="825148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0158-3E58-651E-3546-3580483B5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0A0E-E5D0-3FFA-D5E3-472018A1B738}"/>
              </a:ext>
            </a:extLst>
          </p:cNvPr>
          <p:cNvSpPr>
            <a:spLocks noGrp="1"/>
          </p:cNvSpPr>
          <p:nvPr>
            <p:ph type="title"/>
          </p:nvPr>
        </p:nvSpPr>
        <p:spPr>
          <a:xfrm>
            <a:off x="838200" y="480456"/>
            <a:ext cx="10515600" cy="671201"/>
          </a:xfrm>
        </p:spPr>
        <p:txBody>
          <a:bodyPr>
            <a:normAutofit/>
          </a:bodyPr>
          <a:lstStyle/>
          <a:p>
            <a:r>
              <a:rPr lang="en-US" sz="4000" b="1" dirty="0">
                <a:solidFill>
                  <a:srgbClr val="7030A0"/>
                </a:solidFill>
              </a:rPr>
              <a:t>A Name, But NO Plan</a:t>
            </a:r>
            <a:endParaRPr lang="en-US" sz="4000" dirty="0"/>
          </a:p>
        </p:txBody>
      </p:sp>
      <p:pic>
        <p:nvPicPr>
          <p:cNvPr id="36" name="Content Placeholder 4">
            <a:extLst>
              <a:ext uri="{FF2B5EF4-FFF2-40B4-BE49-F238E27FC236}">
                <a16:creationId xmlns:a16="http://schemas.microsoft.com/office/drawing/2014/main" id="{B9F41F6D-0EAE-9733-25FA-9579B9219A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69439" y="381737"/>
            <a:ext cx="4469418" cy="6094526"/>
          </a:xfrm>
          <a:prstGeom prst="rect">
            <a:avLst/>
          </a:prstGeom>
        </p:spPr>
      </p:pic>
      <p:graphicFrame>
        <p:nvGraphicFramePr>
          <p:cNvPr id="7" name="Content Placeholder 2">
            <a:extLst>
              <a:ext uri="{FF2B5EF4-FFF2-40B4-BE49-F238E27FC236}">
                <a16:creationId xmlns:a16="http://schemas.microsoft.com/office/drawing/2014/main" id="{3BC74733-18A6-E21E-7241-001B2463767B}"/>
              </a:ext>
            </a:extLst>
          </p:cNvPr>
          <p:cNvGraphicFramePr>
            <a:graphicFrameLocks/>
          </p:cNvGraphicFramePr>
          <p:nvPr>
            <p:extLst>
              <p:ext uri="{D42A27DB-BD31-4B8C-83A1-F6EECF244321}">
                <p14:modId xmlns:p14="http://schemas.microsoft.com/office/powerpoint/2010/main" val="2028969764"/>
              </p:ext>
            </p:extLst>
          </p:nvPr>
        </p:nvGraphicFramePr>
        <p:xfrm>
          <a:off x="653143" y="2213915"/>
          <a:ext cx="5005785" cy="4313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Diagonal Corners Rounded 2">
            <a:extLst>
              <a:ext uri="{FF2B5EF4-FFF2-40B4-BE49-F238E27FC236}">
                <a16:creationId xmlns:a16="http://schemas.microsoft.com/office/drawing/2014/main" id="{33F27DA2-C09B-C9D6-A947-C2A0C514C5E1}"/>
              </a:ext>
            </a:extLst>
          </p:cNvPr>
          <p:cNvSpPr/>
          <p:nvPr/>
        </p:nvSpPr>
        <p:spPr>
          <a:xfrm>
            <a:off x="1145473" y="1358107"/>
            <a:ext cx="914401" cy="1166625"/>
          </a:xfrm>
          <a:prstGeom prst="round2DiagRect">
            <a:avLst>
              <a:gd name="adj1" fmla="val 29727"/>
              <a:gd name="adj2" fmla="val 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 name="Graphic 4" descr="Group of people with solid fill">
            <a:extLst>
              <a:ext uri="{FF2B5EF4-FFF2-40B4-BE49-F238E27FC236}">
                <a16:creationId xmlns:a16="http://schemas.microsoft.com/office/drawing/2014/main" id="{85A4DA69-99D8-B1B7-2CE9-47E2C5C623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5473" y="1469952"/>
            <a:ext cx="786532" cy="786532"/>
          </a:xfrm>
          <a:prstGeom prst="rect">
            <a:avLst/>
          </a:prstGeom>
        </p:spPr>
      </p:pic>
      <p:grpSp>
        <p:nvGrpSpPr>
          <p:cNvPr id="6" name="Group 5">
            <a:extLst>
              <a:ext uri="{FF2B5EF4-FFF2-40B4-BE49-F238E27FC236}">
                <a16:creationId xmlns:a16="http://schemas.microsoft.com/office/drawing/2014/main" id="{7A813693-8C09-9F5E-3C24-05AE64A9C218}"/>
              </a:ext>
            </a:extLst>
          </p:cNvPr>
          <p:cNvGrpSpPr/>
          <p:nvPr/>
        </p:nvGrpSpPr>
        <p:grpSpPr>
          <a:xfrm>
            <a:off x="2375582" y="1485047"/>
            <a:ext cx="2189074" cy="671201"/>
            <a:chOff x="1722433" y="543885"/>
            <a:chExt cx="2189074" cy="671201"/>
          </a:xfrm>
        </p:grpSpPr>
        <p:sp>
          <p:nvSpPr>
            <p:cNvPr id="8" name="Rectangle 7">
              <a:extLst>
                <a:ext uri="{FF2B5EF4-FFF2-40B4-BE49-F238E27FC236}">
                  <a16:creationId xmlns:a16="http://schemas.microsoft.com/office/drawing/2014/main" id="{A732D3D7-C61C-AB7A-D642-166446A351C4}"/>
                </a:ext>
              </a:extLst>
            </p:cNvPr>
            <p:cNvSpPr/>
            <p:nvPr/>
          </p:nvSpPr>
          <p:spPr>
            <a:xfrm>
              <a:off x="1722433" y="543885"/>
              <a:ext cx="2189074" cy="6712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TextBox 8">
              <a:extLst>
                <a:ext uri="{FF2B5EF4-FFF2-40B4-BE49-F238E27FC236}">
                  <a16:creationId xmlns:a16="http://schemas.microsoft.com/office/drawing/2014/main" id="{2DAA2D30-C325-1F97-9CF5-F77316E05B06}"/>
                </a:ext>
              </a:extLst>
            </p:cNvPr>
            <p:cNvSpPr txBox="1"/>
            <p:nvPr/>
          </p:nvSpPr>
          <p:spPr>
            <a:xfrm>
              <a:off x="1722433" y="543885"/>
              <a:ext cx="2189074" cy="67120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err="1"/>
                <a:t>MiLLIONS</a:t>
              </a:r>
              <a:r>
                <a:rPr lang="en-US" sz="2000" b="0" kern="1200" dirty="0"/>
                <a:t> OF FAMILIES</a:t>
              </a:r>
            </a:p>
          </p:txBody>
        </p:sp>
      </p:grpSp>
    </p:spTree>
    <p:extLst>
      <p:ext uri="{BB962C8B-B14F-4D97-AF65-F5344CB8AC3E}">
        <p14:creationId xmlns:p14="http://schemas.microsoft.com/office/powerpoint/2010/main" val="409454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2BD-7158-904D-C2F7-C81979C42693}"/>
              </a:ext>
            </a:extLst>
          </p:cNvPr>
          <p:cNvSpPr>
            <a:spLocks noGrp="1"/>
          </p:cNvSpPr>
          <p:nvPr>
            <p:ph type="title"/>
          </p:nvPr>
        </p:nvSpPr>
        <p:spPr/>
        <p:txBody>
          <a:bodyPr>
            <a:normAutofit/>
          </a:bodyPr>
          <a:lstStyle/>
          <a:p>
            <a:r>
              <a:rPr lang="en-US" sz="4000" b="1" dirty="0">
                <a:solidFill>
                  <a:srgbClr val="7030A0"/>
                </a:solidFill>
              </a:rPr>
              <a:t>That’s why we built Genex </a:t>
            </a:r>
            <a:endParaRPr lang="en-US" sz="4000" dirty="0"/>
          </a:p>
        </p:txBody>
      </p:sp>
      <p:pic>
        <p:nvPicPr>
          <p:cNvPr id="4" name="Picture 3">
            <a:extLst>
              <a:ext uri="{FF2B5EF4-FFF2-40B4-BE49-F238E27FC236}">
                <a16:creationId xmlns:a16="http://schemas.microsoft.com/office/drawing/2014/main" id="{7F38FC5B-76EA-182E-03FE-D179B792F749}"/>
              </a:ext>
            </a:extLst>
          </p:cNvPr>
          <p:cNvPicPr>
            <a:picLocks noChangeAspect="1"/>
          </p:cNvPicPr>
          <p:nvPr/>
        </p:nvPicPr>
        <p:blipFill>
          <a:blip r:embed="rId2"/>
          <a:stretch>
            <a:fillRect/>
          </a:stretch>
        </p:blipFill>
        <p:spPr>
          <a:xfrm>
            <a:off x="3579994" y="2375298"/>
            <a:ext cx="5134770" cy="2398725"/>
          </a:xfrm>
          <a:prstGeom prst="rect">
            <a:avLst/>
          </a:prstGeom>
        </p:spPr>
      </p:pic>
    </p:spTree>
    <p:extLst>
      <p:ext uri="{BB962C8B-B14F-4D97-AF65-F5344CB8AC3E}">
        <p14:creationId xmlns:p14="http://schemas.microsoft.com/office/powerpoint/2010/main" val="369906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1265E84-2CC6-A145-9213-8C42F57DBD1F}"/>
              </a:ext>
            </a:extLst>
          </p:cNvPr>
          <p:cNvSpPr/>
          <p:nvPr/>
        </p:nvSpPr>
        <p:spPr>
          <a:xfrm>
            <a:off x="365760" y="2063863"/>
            <a:ext cx="3729752"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F425B82E-2294-E9B1-07EB-F0B66EEB2677}"/>
              </a:ext>
            </a:extLst>
          </p:cNvPr>
          <p:cNvSpPr>
            <a:spLocks noGrp="1"/>
          </p:cNvSpPr>
          <p:nvPr>
            <p:ph type="title"/>
          </p:nvPr>
        </p:nvSpPr>
        <p:spPr>
          <a:xfrm>
            <a:off x="838200" y="365126"/>
            <a:ext cx="10515600" cy="810532"/>
          </a:xfrm>
        </p:spPr>
        <p:txBody>
          <a:bodyPr>
            <a:noAutofit/>
          </a:bodyPr>
          <a:lstStyle/>
          <a:p>
            <a:r>
              <a:rPr lang="en-US" sz="4000" b="1" dirty="0">
                <a:solidFill>
                  <a:srgbClr val="7030A0"/>
                </a:solidFill>
              </a:rPr>
              <a:t>Genex – Technology</a:t>
            </a:r>
            <a:endParaRPr lang="en-US" sz="4000" dirty="0"/>
          </a:p>
        </p:txBody>
      </p:sp>
      <p:sp>
        <p:nvSpPr>
          <p:cNvPr id="3" name="Content Placeholder 2">
            <a:extLst>
              <a:ext uri="{FF2B5EF4-FFF2-40B4-BE49-F238E27FC236}">
                <a16:creationId xmlns:a16="http://schemas.microsoft.com/office/drawing/2014/main" id="{0E867773-F4D7-3FDA-9173-97DEC3431BA5}"/>
              </a:ext>
            </a:extLst>
          </p:cNvPr>
          <p:cNvSpPr>
            <a:spLocks noGrp="1"/>
          </p:cNvSpPr>
          <p:nvPr>
            <p:ph idx="1"/>
          </p:nvPr>
        </p:nvSpPr>
        <p:spPr>
          <a:xfrm>
            <a:off x="838200" y="1253331"/>
            <a:ext cx="10515600" cy="810532"/>
          </a:xfrm>
        </p:spPr>
        <p:txBody>
          <a:bodyPr/>
          <a:lstStyle/>
          <a:p>
            <a:r>
              <a:rPr lang="en-US" dirty="0"/>
              <a:t>An AI care framework that learns with every family</a:t>
            </a:r>
          </a:p>
        </p:txBody>
      </p:sp>
      <p:pic>
        <p:nvPicPr>
          <p:cNvPr id="5" name="Picture 4">
            <a:extLst>
              <a:ext uri="{FF2B5EF4-FFF2-40B4-BE49-F238E27FC236}">
                <a16:creationId xmlns:a16="http://schemas.microsoft.com/office/drawing/2014/main" id="{3D19F28B-93A3-D1AC-6C2E-34F49B053EC4}"/>
              </a:ext>
            </a:extLst>
          </p:cNvPr>
          <p:cNvPicPr>
            <a:picLocks noChangeAspect="1"/>
          </p:cNvPicPr>
          <p:nvPr/>
        </p:nvPicPr>
        <p:blipFill>
          <a:blip r:embed="rId3"/>
          <a:stretch>
            <a:fillRect/>
          </a:stretch>
        </p:blipFill>
        <p:spPr>
          <a:xfrm>
            <a:off x="9797717" y="1912959"/>
            <a:ext cx="1422116" cy="2229408"/>
          </a:xfrm>
          <a:prstGeom prst="rect">
            <a:avLst/>
          </a:prstGeom>
          <a:ln>
            <a:noFill/>
          </a:ln>
        </p:spPr>
      </p:pic>
      <p:pic>
        <p:nvPicPr>
          <p:cNvPr id="7" name="Graphic 6" descr="Laptop with solid fill">
            <a:extLst>
              <a:ext uri="{FF2B5EF4-FFF2-40B4-BE49-F238E27FC236}">
                <a16:creationId xmlns:a16="http://schemas.microsoft.com/office/drawing/2014/main" id="{3365D68F-C5E1-8889-1C8E-72A928E858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9765" y="3889161"/>
            <a:ext cx="2671296" cy="2671296"/>
          </a:xfrm>
          <a:prstGeom prst="rect">
            <a:avLst/>
          </a:prstGeom>
        </p:spPr>
      </p:pic>
      <p:sp>
        <p:nvSpPr>
          <p:cNvPr id="15" name="Oval 14">
            <a:extLst>
              <a:ext uri="{FF2B5EF4-FFF2-40B4-BE49-F238E27FC236}">
                <a16:creationId xmlns:a16="http://schemas.microsoft.com/office/drawing/2014/main" id="{03B35DE0-E617-5544-738C-82A20B0AA157}"/>
              </a:ext>
            </a:extLst>
          </p:cNvPr>
          <p:cNvSpPr/>
          <p:nvPr/>
        </p:nvSpPr>
        <p:spPr>
          <a:xfrm>
            <a:off x="4571572" y="2175705"/>
            <a:ext cx="4241630" cy="4024090"/>
          </a:xfrm>
          <a:prstGeom prst="ellipse">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200" b="1" dirty="0">
              <a:solidFill>
                <a:srgbClr val="7030A0"/>
              </a:solidFill>
            </a:endParaRPr>
          </a:p>
          <a:p>
            <a:pPr algn="ctr"/>
            <a:r>
              <a:rPr lang="en-US" sz="2200" b="1" dirty="0">
                <a:solidFill>
                  <a:srgbClr val="7030A0"/>
                </a:solidFill>
              </a:rPr>
              <a:t>               Genex Core AI</a:t>
            </a: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p:txBody>
      </p:sp>
      <p:pic>
        <p:nvPicPr>
          <p:cNvPr id="11" name="Picture 10">
            <a:extLst>
              <a:ext uri="{FF2B5EF4-FFF2-40B4-BE49-F238E27FC236}">
                <a16:creationId xmlns:a16="http://schemas.microsoft.com/office/drawing/2014/main" id="{36E997FC-626A-3095-8D76-E2A09E5680BE}"/>
              </a:ext>
            </a:extLst>
          </p:cNvPr>
          <p:cNvPicPr>
            <a:picLocks noChangeAspect="1"/>
          </p:cNvPicPr>
          <p:nvPr/>
        </p:nvPicPr>
        <p:blipFill>
          <a:blip r:embed="rId6"/>
          <a:stretch>
            <a:fillRect/>
          </a:stretch>
        </p:blipFill>
        <p:spPr>
          <a:xfrm>
            <a:off x="5232053" y="4692258"/>
            <a:ext cx="1163596" cy="714427"/>
          </a:xfrm>
          <a:prstGeom prst="rect">
            <a:avLst/>
          </a:prstGeom>
        </p:spPr>
      </p:pic>
      <p:pic>
        <p:nvPicPr>
          <p:cNvPr id="9" name="Graphic 8" descr="Network outline">
            <a:extLst>
              <a:ext uri="{FF2B5EF4-FFF2-40B4-BE49-F238E27FC236}">
                <a16:creationId xmlns:a16="http://schemas.microsoft.com/office/drawing/2014/main" id="{40BD5C71-CF47-7CDE-CFBE-DA38E58FB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60336" y="4431058"/>
            <a:ext cx="793751" cy="793751"/>
          </a:xfrm>
          <a:prstGeom prst="rect">
            <a:avLst/>
          </a:prstGeom>
        </p:spPr>
      </p:pic>
      <p:pic>
        <p:nvPicPr>
          <p:cNvPr id="14" name="Picture 13">
            <a:extLst>
              <a:ext uri="{FF2B5EF4-FFF2-40B4-BE49-F238E27FC236}">
                <a16:creationId xmlns:a16="http://schemas.microsoft.com/office/drawing/2014/main" id="{18EB2315-A2F2-53CE-49F6-CBB81F83EA50}"/>
              </a:ext>
            </a:extLst>
          </p:cNvPr>
          <p:cNvPicPr>
            <a:picLocks noChangeAspect="1"/>
          </p:cNvPicPr>
          <p:nvPr/>
        </p:nvPicPr>
        <p:blipFill>
          <a:blip r:embed="rId9"/>
          <a:stretch>
            <a:fillRect/>
          </a:stretch>
        </p:blipFill>
        <p:spPr>
          <a:xfrm>
            <a:off x="5158613" y="3320581"/>
            <a:ext cx="1380623" cy="1196826"/>
          </a:xfrm>
          <a:prstGeom prst="rect">
            <a:avLst/>
          </a:prstGeom>
        </p:spPr>
      </p:pic>
      <p:sp>
        <p:nvSpPr>
          <p:cNvPr id="12" name="TextBox 11">
            <a:extLst>
              <a:ext uri="{FF2B5EF4-FFF2-40B4-BE49-F238E27FC236}">
                <a16:creationId xmlns:a16="http://schemas.microsoft.com/office/drawing/2014/main" id="{6DB74D50-B610-29F9-A867-D7886818BEFC}"/>
              </a:ext>
            </a:extLst>
          </p:cNvPr>
          <p:cNvSpPr txBox="1"/>
          <p:nvPr/>
        </p:nvSpPr>
        <p:spPr>
          <a:xfrm>
            <a:off x="6971884" y="5118425"/>
            <a:ext cx="1386115" cy="646331"/>
          </a:xfrm>
          <a:prstGeom prst="rect">
            <a:avLst/>
          </a:prstGeom>
          <a:noFill/>
        </p:spPr>
        <p:txBody>
          <a:bodyPr wrap="square" rtlCol="0">
            <a:spAutoFit/>
          </a:bodyPr>
          <a:lstStyle/>
          <a:p>
            <a:pPr algn="ctr"/>
            <a:r>
              <a:rPr lang="en-US" b="1" dirty="0">
                <a:solidFill>
                  <a:srgbClr val="0070C0"/>
                </a:solidFill>
              </a:rPr>
              <a:t>Knowledge Graphs</a:t>
            </a:r>
          </a:p>
        </p:txBody>
      </p:sp>
      <p:pic>
        <p:nvPicPr>
          <p:cNvPr id="19" name="Picture 18">
            <a:extLst>
              <a:ext uri="{FF2B5EF4-FFF2-40B4-BE49-F238E27FC236}">
                <a16:creationId xmlns:a16="http://schemas.microsoft.com/office/drawing/2014/main" id="{28125D1E-D0D2-6F70-4DAD-8C8FDF1A1FA0}"/>
              </a:ext>
            </a:extLst>
          </p:cNvPr>
          <p:cNvPicPr>
            <a:picLocks noChangeAspect="1"/>
          </p:cNvPicPr>
          <p:nvPr/>
        </p:nvPicPr>
        <p:blipFill>
          <a:blip r:embed="rId10"/>
          <a:stretch>
            <a:fillRect/>
          </a:stretch>
        </p:blipFill>
        <p:spPr>
          <a:xfrm flipV="1">
            <a:off x="6178727" y="5467124"/>
            <a:ext cx="811398" cy="547153"/>
          </a:xfrm>
          <a:prstGeom prst="rect">
            <a:avLst/>
          </a:prstGeom>
        </p:spPr>
      </p:pic>
      <p:pic>
        <p:nvPicPr>
          <p:cNvPr id="21" name="Picture 20">
            <a:extLst>
              <a:ext uri="{FF2B5EF4-FFF2-40B4-BE49-F238E27FC236}">
                <a16:creationId xmlns:a16="http://schemas.microsoft.com/office/drawing/2014/main" id="{27871FA4-618C-349B-551E-12DE6CEE9912}"/>
              </a:ext>
            </a:extLst>
          </p:cNvPr>
          <p:cNvPicPr>
            <a:picLocks noChangeAspect="1"/>
          </p:cNvPicPr>
          <p:nvPr/>
        </p:nvPicPr>
        <p:blipFill>
          <a:blip r:embed="rId11"/>
          <a:stretch>
            <a:fillRect/>
          </a:stretch>
        </p:blipFill>
        <p:spPr>
          <a:xfrm>
            <a:off x="10103238" y="2294500"/>
            <a:ext cx="784800" cy="1356190"/>
          </a:xfrm>
          <a:prstGeom prst="rect">
            <a:avLst/>
          </a:prstGeom>
        </p:spPr>
      </p:pic>
      <p:pic>
        <p:nvPicPr>
          <p:cNvPr id="23" name="Picture 22">
            <a:extLst>
              <a:ext uri="{FF2B5EF4-FFF2-40B4-BE49-F238E27FC236}">
                <a16:creationId xmlns:a16="http://schemas.microsoft.com/office/drawing/2014/main" id="{D2EDE9FB-16DE-A197-BDEC-7F14D94ABEC0}"/>
              </a:ext>
            </a:extLst>
          </p:cNvPr>
          <p:cNvPicPr>
            <a:picLocks noChangeAspect="1"/>
          </p:cNvPicPr>
          <p:nvPr/>
        </p:nvPicPr>
        <p:blipFill>
          <a:blip r:embed="rId12"/>
          <a:stretch>
            <a:fillRect/>
          </a:stretch>
        </p:blipFill>
        <p:spPr>
          <a:xfrm>
            <a:off x="9944785" y="4562374"/>
            <a:ext cx="1311624" cy="976917"/>
          </a:xfrm>
          <a:prstGeom prst="rect">
            <a:avLst/>
          </a:prstGeom>
        </p:spPr>
      </p:pic>
      <p:pic>
        <p:nvPicPr>
          <p:cNvPr id="25" name="Picture 24" descr="A purple and blue gear with a letter&#10;&#10;AI-generated content may be incorrect.">
            <a:extLst>
              <a:ext uri="{FF2B5EF4-FFF2-40B4-BE49-F238E27FC236}">
                <a16:creationId xmlns:a16="http://schemas.microsoft.com/office/drawing/2014/main" id="{FF01FDEB-53C3-8E8D-D0C2-0DF4C61FB9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81780" y="2431303"/>
            <a:ext cx="714428" cy="714428"/>
          </a:xfrm>
          <a:prstGeom prst="rect">
            <a:avLst/>
          </a:prstGeom>
        </p:spPr>
      </p:pic>
      <p:pic>
        <p:nvPicPr>
          <p:cNvPr id="27" name="Picture 26">
            <a:extLst>
              <a:ext uri="{FF2B5EF4-FFF2-40B4-BE49-F238E27FC236}">
                <a16:creationId xmlns:a16="http://schemas.microsoft.com/office/drawing/2014/main" id="{07738C1E-4AB5-83B2-29C3-08BF46AF1167}"/>
              </a:ext>
            </a:extLst>
          </p:cNvPr>
          <p:cNvPicPr>
            <a:picLocks noChangeAspect="1"/>
          </p:cNvPicPr>
          <p:nvPr/>
        </p:nvPicPr>
        <p:blipFill>
          <a:blip r:embed="rId14"/>
          <a:stretch>
            <a:fillRect/>
          </a:stretch>
        </p:blipFill>
        <p:spPr>
          <a:xfrm>
            <a:off x="645289" y="2271796"/>
            <a:ext cx="1495425" cy="1143000"/>
          </a:xfrm>
          <a:prstGeom prst="rect">
            <a:avLst/>
          </a:prstGeom>
        </p:spPr>
      </p:pic>
      <p:pic>
        <p:nvPicPr>
          <p:cNvPr id="4" name="Picture 3">
            <a:extLst>
              <a:ext uri="{FF2B5EF4-FFF2-40B4-BE49-F238E27FC236}">
                <a16:creationId xmlns:a16="http://schemas.microsoft.com/office/drawing/2014/main" id="{74E84B82-7107-C07E-B554-3179116E47B6}"/>
              </a:ext>
            </a:extLst>
          </p:cNvPr>
          <p:cNvPicPr>
            <a:picLocks noChangeAspect="1"/>
          </p:cNvPicPr>
          <p:nvPr/>
        </p:nvPicPr>
        <p:blipFill>
          <a:blip r:embed="rId15"/>
          <a:stretch>
            <a:fillRect/>
          </a:stretch>
        </p:blipFill>
        <p:spPr>
          <a:xfrm>
            <a:off x="2534807" y="2317433"/>
            <a:ext cx="1075363" cy="1060109"/>
          </a:xfrm>
          <a:prstGeom prst="rect">
            <a:avLst/>
          </a:prstGeom>
        </p:spPr>
      </p:pic>
      <p:pic>
        <p:nvPicPr>
          <p:cNvPr id="17" name="Graphic 16" descr="DNA with solid fill">
            <a:extLst>
              <a:ext uri="{FF2B5EF4-FFF2-40B4-BE49-F238E27FC236}">
                <a16:creationId xmlns:a16="http://schemas.microsoft.com/office/drawing/2014/main" id="{E7C3F1DE-1DFF-78E2-9C3B-7B2007ADF2C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2498" y="3580648"/>
            <a:ext cx="914400" cy="914400"/>
          </a:xfrm>
          <a:prstGeom prst="rect">
            <a:avLst/>
          </a:prstGeom>
        </p:spPr>
      </p:pic>
      <p:pic>
        <p:nvPicPr>
          <p:cNvPr id="34" name="Picture 33">
            <a:extLst>
              <a:ext uri="{FF2B5EF4-FFF2-40B4-BE49-F238E27FC236}">
                <a16:creationId xmlns:a16="http://schemas.microsoft.com/office/drawing/2014/main" id="{7B2A9F0D-0F91-305D-2F85-A2F507FECB73}"/>
              </a:ext>
            </a:extLst>
          </p:cNvPr>
          <p:cNvPicPr>
            <a:picLocks noChangeAspect="1"/>
          </p:cNvPicPr>
          <p:nvPr/>
        </p:nvPicPr>
        <p:blipFill>
          <a:blip r:embed="rId18"/>
          <a:stretch>
            <a:fillRect/>
          </a:stretch>
        </p:blipFill>
        <p:spPr>
          <a:xfrm>
            <a:off x="2272876" y="3531066"/>
            <a:ext cx="1263087" cy="1291866"/>
          </a:xfrm>
          <a:prstGeom prst="rect">
            <a:avLst/>
          </a:prstGeom>
        </p:spPr>
      </p:pic>
      <p:pic>
        <p:nvPicPr>
          <p:cNvPr id="29" name="Picture 28">
            <a:extLst>
              <a:ext uri="{FF2B5EF4-FFF2-40B4-BE49-F238E27FC236}">
                <a16:creationId xmlns:a16="http://schemas.microsoft.com/office/drawing/2014/main" id="{04649329-2B6C-C03C-8950-8E47428BF7D0}"/>
              </a:ext>
            </a:extLst>
          </p:cNvPr>
          <p:cNvPicPr>
            <a:picLocks noChangeAspect="1"/>
          </p:cNvPicPr>
          <p:nvPr/>
        </p:nvPicPr>
        <p:blipFill>
          <a:blip r:embed="rId19"/>
          <a:stretch>
            <a:fillRect/>
          </a:stretch>
        </p:blipFill>
        <p:spPr>
          <a:xfrm>
            <a:off x="511005" y="4942027"/>
            <a:ext cx="2009460" cy="1284307"/>
          </a:xfrm>
          <a:prstGeom prst="rect">
            <a:avLst/>
          </a:prstGeom>
        </p:spPr>
      </p:pic>
      <p:pic>
        <p:nvPicPr>
          <p:cNvPr id="31" name="Picture 30">
            <a:extLst>
              <a:ext uri="{FF2B5EF4-FFF2-40B4-BE49-F238E27FC236}">
                <a16:creationId xmlns:a16="http://schemas.microsoft.com/office/drawing/2014/main" id="{B21CD183-DBFD-7013-E0ED-F659376B3722}"/>
              </a:ext>
            </a:extLst>
          </p:cNvPr>
          <p:cNvPicPr>
            <a:picLocks noChangeAspect="1"/>
          </p:cNvPicPr>
          <p:nvPr/>
        </p:nvPicPr>
        <p:blipFill>
          <a:blip r:embed="rId20"/>
          <a:stretch>
            <a:fillRect/>
          </a:stretch>
        </p:blipFill>
        <p:spPr>
          <a:xfrm>
            <a:off x="2805474" y="4917614"/>
            <a:ext cx="1085949" cy="1408097"/>
          </a:xfrm>
          <a:prstGeom prst="rect">
            <a:avLst/>
          </a:prstGeom>
        </p:spPr>
      </p:pic>
      <p:pic>
        <p:nvPicPr>
          <p:cNvPr id="37" name="Picture 36" descr="A blue and black logo&#10;&#10;AI-generated content may be incorrect.">
            <a:extLst>
              <a:ext uri="{FF2B5EF4-FFF2-40B4-BE49-F238E27FC236}">
                <a16:creationId xmlns:a16="http://schemas.microsoft.com/office/drawing/2014/main" id="{24BB8278-252D-4898-48FC-129F31B975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42223" y="3185001"/>
            <a:ext cx="1239880" cy="1239880"/>
          </a:xfrm>
          <a:prstGeom prst="rect">
            <a:avLst/>
          </a:prstGeom>
        </p:spPr>
      </p:pic>
      <p:sp>
        <p:nvSpPr>
          <p:cNvPr id="38" name="Rectangle: Rounded Corners 37">
            <a:extLst>
              <a:ext uri="{FF2B5EF4-FFF2-40B4-BE49-F238E27FC236}">
                <a16:creationId xmlns:a16="http://schemas.microsoft.com/office/drawing/2014/main" id="{A30B559E-ED7E-AA22-D20A-F929F17E1414}"/>
              </a:ext>
            </a:extLst>
          </p:cNvPr>
          <p:cNvSpPr/>
          <p:nvPr/>
        </p:nvSpPr>
        <p:spPr>
          <a:xfrm>
            <a:off x="9230789" y="1833201"/>
            <a:ext cx="2771101"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14E88CA7-809B-2198-D0D4-DA61A35B63C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4037" y="2361204"/>
            <a:ext cx="436260" cy="436260"/>
          </a:xfrm>
          <a:prstGeom prst="rect">
            <a:avLst/>
          </a:prstGeom>
        </p:spPr>
      </p:pic>
    </p:spTree>
    <p:extLst>
      <p:ext uri="{BB962C8B-B14F-4D97-AF65-F5344CB8AC3E}">
        <p14:creationId xmlns:p14="http://schemas.microsoft.com/office/powerpoint/2010/main" val="4225432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354608"/>
            <a:ext cx="3450143" cy="4467637"/>
          </a:xfrm>
        </p:spPr>
        <p:txBody>
          <a:bodyPr>
            <a:normAutofit/>
          </a:bodyPr>
          <a:lstStyle/>
          <a:p>
            <a:r>
              <a:rPr lang="en-US" sz="2200" dirty="0"/>
              <a:t>Care plans</a:t>
            </a:r>
          </a:p>
          <a:p>
            <a:r>
              <a:rPr lang="en-US" sz="2200" dirty="0"/>
              <a:t>Curated daily 5–10 minutes activities</a:t>
            </a:r>
          </a:p>
          <a:p>
            <a:r>
              <a:rPr lang="en-US" sz="2200" dirty="0"/>
              <a:t>Gentle reminders </a:t>
            </a:r>
          </a:p>
          <a:p>
            <a:r>
              <a:rPr lang="en-US" sz="2200" dirty="0"/>
              <a:t>Progress tracking</a:t>
            </a:r>
          </a:p>
          <a:p>
            <a:r>
              <a:rPr lang="en-US" sz="2200" dirty="0"/>
              <a:t>A supportive community</a:t>
            </a:r>
          </a:p>
          <a:p>
            <a:r>
              <a:rPr lang="en-US" sz="2200" dirty="0"/>
              <a:t>Free</a:t>
            </a:r>
          </a:p>
          <a:p>
            <a:pPr marL="0" indent="0">
              <a:buNone/>
            </a:pPr>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Introducing 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6"/>
          <a:srcRect l="36072" t="13418" r="37618" b="-140"/>
          <a:stretch>
            <a:fillRect/>
          </a:stretch>
        </p:blipFill>
        <p:spPr>
          <a:xfrm>
            <a:off x="6824039" y="558633"/>
            <a:ext cx="3207658" cy="5617077"/>
          </a:xfrm>
          <a:prstGeom prst="rect">
            <a:avLst/>
          </a:prstGeom>
        </p:spPr>
      </p:pic>
    </p:spTree>
    <p:extLst>
      <p:ext uri="{BB962C8B-B14F-4D97-AF65-F5344CB8AC3E}">
        <p14:creationId xmlns:p14="http://schemas.microsoft.com/office/powerpoint/2010/main" val="358466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2494</TotalTime>
  <Words>1540</Words>
  <Application>Microsoft Office PowerPoint</Application>
  <PresentationFormat>Widescreen</PresentationFormat>
  <Paragraphs>149</Paragraphs>
  <Slides>16</Slides>
  <Notes>15</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Display</vt:lpstr>
      <vt:lpstr>Arial</vt:lpstr>
      <vt:lpstr>Office Theme</vt:lpstr>
      <vt:lpstr>GeneX</vt:lpstr>
      <vt:lpstr>Typical guides fall short</vt:lpstr>
      <vt:lpstr>Typical guides fall short</vt:lpstr>
      <vt:lpstr>Meet Emma</vt:lpstr>
      <vt:lpstr>Diagnosis… then what?</vt:lpstr>
      <vt:lpstr>A Name, But NO Plan</vt:lpstr>
      <vt:lpstr>That’s why we built Genex </vt:lpstr>
      <vt:lpstr>Genex –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Soltanizadeh</dc:creator>
  <cp:lastModifiedBy>Sara Soltanizadeh</cp:lastModifiedBy>
  <cp:revision>17</cp:revision>
  <dcterms:created xsi:type="dcterms:W3CDTF">2025-09-23T16:18:55Z</dcterms:created>
  <dcterms:modified xsi:type="dcterms:W3CDTF">2025-10-23T20:50:26Z</dcterms:modified>
</cp:coreProperties>
</file>